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6"/>
  </p:notesMasterIdLst>
  <p:sldIdLst>
    <p:sldId id="256" r:id="rId5"/>
    <p:sldId id="2146847054" r:id="rId6"/>
    <p:sldId id="262" r:id="rId7"/>
    <p:sldId id="263" r:id="rId8"/>
    <p:sldId id="265" r:id="rId9"/>
    <p:sldId id="266" r:id="rId10"/>
    <p:sldId id="2146847056" r:id="rId11"/>
    <p:sldId id="267" r:id="rId12"/>
    <p:sldId id="2146847057" r:id="rId13"/>
    <p:sldId id="2146847058" r:id="rId14"/>
    <p:sldId id="2146847059" r:id="rId15"/>
    <p:sldId id="2146847060" r:id="rId16"/>
    <p:sldId id="2146847061" r:id="rId17"/>
    <p:sldId id="2146847062" r:id="rId18"/>
    <p:sldId id="2146847063" r:id="rId19"/>
    <p:sldId id="2146847064" r:id="rId20"/>
    <p:sldId id="2146847065" r:id="rId21"/>
    <p:sldId id="268" r:id="rId22"/>
    <p:sldId id="2146847055" r:id="rId23"/>
    <p:sldId id="269" r:id="rId24"/>
    <p:sldId id="2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2BA97"/>
    <a:srgbClr val="8E6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8"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 Muthuvelan" userId="4bba1e78-7f47-423f-a071-b783ac2aa66f" providerId="ADAL" clId="{2103E51C-F63B-462B-B79D-974D8C649869}"/>
    <pc:docChg chg="modSld">
      <pc:chgData name="Vignesh Muthuvelan" userId="4bba1e78-7f47-423f-a071-b783ac2aa66f" providerId="ADAL" clId="{2103E51C-F63B-462B-B79D-974D8C649869}" dt="2024-03-15T15:07:43.903" v="13" actId="6549"/>
      <pc:docMkLst>
        <pc:docMk/>
      </pc:docMkLst>
      <pc:sldChg chg="modSp mod">
        <pc:chgData name="Vignesh Muthuvelan" userId="4bba1e78-7f47-423f-a071-b783ac2aa66f" providerId="ADAL" clId="{2103E51C-F63B-462B-B79D-974D8C649869}" dt="2024-03-15T15:07:19.774" v="8" actId="6549"/>
        <pc:sldMkLst>
          <pc:docMk/>
          <pc:sldMk cId="1186421160" sldId="262"/>
        </pc:sldMkLst>
        <pc:spChg chg="mod">
          <ac:chgData name="Vignesh Muthuvelan" userId="4bba1e78-7f47-423f-a071-b783ac2aa66f" providerId="ADAL" clId="{2103E51C-F63B-462B-B79D-974D8C649869}" dt="2024-03-15T15:07:19.774" v="8" actId="6549"/>
          <ac:spMkLst>
            <pc:docMk/>
            <pc:sldMk cId="1186421160" sldId="262"/>
            <ac:spMk id="2" creationId="{8FEE4A9C-3F57-7DA7-91FD-715C3FB47F93}"/>
          </ac:spMkLst>
        </pc:spChg>
      </pc:sldChg>
      <pc:sldChg chg="modSp mod">
        <pc:chgData name="Vignesh Muthuvelan" userId="4bba1e78-7f47-423f-a071-b783ac2aa66f" providerId="ADAL" clId="{2103E51C-F63B-462B-B79D-974D8C649869}" dt="2024-03-15T15:07:25.277" v="9" actId="6549"/>
        <pc:sldMkLst>
          <pc:docMk/>
          <pc:sldMk cId="3210358481" sldId="263"/>
        </pc:sldMkLst>
        <pc:spChg chg="mod">
          <ac:chgData name="Vignesh Muthuvelan" userId="4bba1e78-7f47-423f-a071-b783ac2aa66f" providerId="ADAL" clId="{2103E51C-F63B-462B-B79D-974D8C649869}" dt="2024-03-15T15:07:25.277" v="9" actId="6549"/>
          <ac:spMkLst>
            <pc:docMk/>
            <pc:sldMk cId="3210358481" sldId="263"/>
            <ac:spMk id="2" creationId="{E041FD9D-DF07-9C37-1E61-1D920E0EF1D4}"/>
          </ac:spMkLst>
        </pc:spChg>
      </pc:sldChg>
      <pc:sldChg chg="modSp mod">
        <pc:chgData name="Vignesh Muthuvelan" userId="4bba1e78-7f47-423f-a071-b783ac2aa66f" providerId="ADAL" clId="{2103E51C-F63B-462B-B79D-974D8C649869}" dt="2024-03-15T15:07:30.474" v="10" actId="6549"/>
        <pc:sldMkLst>
          <pc:docMk/>
          <pc:sldMk cId="3202024527" sldId="265"/>
        </pc:sldMkLst>
        <pc:spChg chg="mod">
          <ac:chgData name="Vignesh Muthuvelan" userId="4bba1e78-7f47-423f-a071-b783ac2aa66f" providerId="ADAL" clId="{2103E51C-F63B-462B-B79D-974D8C649869}" dt="2024-03-15T15:07:30.474" v="10" actId="6549"/>
          <ac:spMkLst>
            <pc:docMk/>
            <pc:sldMk cId="3202024527" sldId="265"/>
            <ac:spMk id="2" creationId="{C4FFAF3C-BA60-9181-132C-C36C403AAEA7}"/>
          </ac:spMkLst>
        </pc:spChg>
      </pc:sldChg>
      <pc:sldChg chg="modSp mod">
        <pc:chgData name="Vignesh Muthuvelan" userId="4bba1e78-7f47-423f-a071-b783ac2aa66f" providerId="ADAL" clId="{2103E51C-F63B-462B-B79D-974D8C649869}" dt="2024-03-15T15:07:34.695" v="11" actId="6549"/>
        <pc:sldMkLst>
          <pc:docMk/>
          <pc:sldMk cId="4154508776" sldId="266"/>
        </pc:sldMkLst>
        <pc:spChg chg="mod">
          <ac:chgData name="Vignesh Muthuvelan" userId="4bba1e78-7f47-423f-a071-b783ac2aa66f" providerId="ADAL" clId="{2103E51C-F63B-462B-B79D-974D8C649869}" dt="2024-03-15T15:07:34.695" v="11" actId="6549"/>
          <ac:spMkLst>
            <pc:docMk/>
            <pc:sldMk cId="4154508776" sldId="266"/>
            <ac:spMk id="2" creationId="{F7F0871F-2198-9E37-C96F-3611AA199B60}"/>
          </ac:spMkLst>
        </pc:spChg>
      </pc:sldChg>
      <pc:sldChg chg="modSp mod">
        <pc:chgData name="Vignesh Muthuvelan" userId="4bba1e78-7f47-423f-a071-b783ac2aa66f" providerId="ADAL" clId="{2103E51C-F63B-462B-B79D-974D8C649869}" dt="2024-03-14T15:09:05.470" v="6" actId="6549"/>
        <pc:sldMkLst>
          <pc:docMk/>
          <pc:sldMk cId="1483293388" sldId="267"/>
        </pc:sldMkLst>
        <pc:spChg chg="mod">
          <ac:chgData name="Vignesh Muthuvelan" userId="4bba1e78-7f47-423f-a071-b783ac2aa66f" providerId="ADAL" clId="{2103E51C-F63B-462B-B79D-974D8C649869}" dt="2024-03-14T15:09:05.470" v="6" actId="6549"/>
          <ac:spMkLst>
            <pc:docMk/>
            <pc:sldMk cId="1483293388" sldId="267"/>
            <ac:spMk id="2" creationId="{D3304455-6802-6CA9-8475-2F6DD1B8D409}"/>
          </ac:spMkLst>
        </pc:spChg>
      </pc:sldChg>
      <pc:sldChg chg="modSp mod">
        <pc:chgData name="Vignesh Muthuvelan" userId="4bba1e78-7f47-423f-a071-b783ac2aa66f" providerId="ADAL" clId="{2103E51C-F63B-462B-B79D-974D8C649869}" dt="2024-03-15T15:07:38.035" v="12" actId="6549"/>
        <pc:sldMkLst>
          <pc:docMk/>
          <pc:sldMk cId="3183315129" sldId="268"/>
        </pc:sldMkLst>
        <pc:spChg chg="mod">
          <ac:chgData name="Vignesh Muthuvelan" userId="4bba1e78-7f47-423f-a071-b783ac2aa66f" providerId="ADAL" clId="{2103E51C-F63B-462B-B79D-974D8C649869}" dt="2024-03-15T15:07:38.035" v="12" actId="6549"/>
          <ac:spMkLst>
            <pc:docMk/>
            <pc:sldMk cId="3183315129" sldId="268"/>
            <ac:spMk id="2" creationId="{005E46AB-32C4-4B57-A2B1-50738A64BE1B}"/>
          </ac:spMkLst>
        </pc:spChg>
      </pc:sldChg>
      <pc:sldChg chg="modSp mod">
        <pc:chgData name="Vignesh Muthuvelan" userId="4bba1e78-7f47-423f-a071-b783ac2aa66f" providerId="ADAL" clId="{2103E51C-F63B-462B-B79D-974D8C649869}" dt="2024-03-14T15:09:12.654" v="7" actId="20577"/>
        <pc:sldMkLst>
          <pc:docMk/>
          <pc:sldMk cId="728950222" sldId="269"/>
        </pc:sldMkLst>
        <pc:spChg chg="mod">
          <ac:chgData name="Vignesh Muthuvelan" userId="4bba1e78-7f47-423f-a071-b783ac2aa66f" providerId="ADAL" clId="{2103E51C-F63B-462B-B79D-974D8C649869}" dt="2024-03-14T15:09:12.654" v="7" actId="20577"/>
          <ac:spMkLst>
            <pc:docMk/>
            <pc:sldMk cId="728950222" sldId="269"/>
            <ac:spMk id="2" creationId="{357C38BC-22B3-37B2-E0C3-812020A76077}"/>
          </ac:spMkLst>
        </pc:spChg>
      </pc:sldChg>
      <pc:sldChg chg="modSp mod">
        <pc:chgData name="Vignesh Muthuvelan" userId="4bba1e78-7f47-423f-a071-b783ac2aa66f" providerId="ADAL" clId="{2103E51C-F63B-462B-B79D-974D8C649869}" dt="2024-03-14T15:08:36.223" v="4" actId="20577"/>
        <pc:sldMkLst>
          <pc:docMk/>
          <pc:sldMk cId="2900153716" sldId="2146847054"/>
        </pc:sldMkLst>
        <pc:spChg chg="mod">
          <ac:chgData name="Vignesh Muthuvelan" userId="4bba1e78-7f47-423f-a071-b783ac2aa66f" providerId="ADAL" clId="{2103E51C-F63B-462B-B79D-974D8C649869}" dt="2024-03-14T15:08:36.223" v="4" actId="20577"/>
          <ac:spMkLst>
            <pc:docMk/>
            <pc:sldMk cId="2900153716" sldId="2146847054"/>
            <ac:spMk id="3" creationId="{B2678641-EEA3-4EC4-BF39-4075B0C120E8}"/>
          </ac:spMkLst>
        </pc:spChg>
      </pc:sldChg>
      <pc:sldChg chg="modSp mod">
        <pc:chgData name="Vignesh Muthuvelan" userId="4bba1e78-7f47-423f-a071-b783ac2aa66f" providerId="ADAL" clId="{2103E51C-F63B-462B-B79D-974D8C649869}" dt="2024-03-15T15:07:43.903" v="13" actId="6549"/>
        <pc:sldMkLst>
          <pc:docMk/>
          <pc:sldMk cId="614882681" sldId="2146847055"/>
        </pc:sldMkLst>
        <pc:spChg chg="mod">
          <ac:chgData name="Vignesh Muthuvelan" userId="4bba1e78-7f47-423f-a071-b783ac2aa66f" providerId="ADAL" clId="{2103E51C-F63B-462B-B79D-974D8C649869}" dt="2024-03-15T15:07:43.903" v="13" actId="6549"/>
          <ac:spMkLst>
            <pc:docMk/>
            <pc:sldMk cId="614882681" sldId="2146847055"/>
            <ac:spMk id="3" creationId="{A6638FD1-D00E-E75B-705C-564F06D93D7B}"/>
          </ac:spMkLst>
        </pc:spChg>
      </pc:sldChg>
    </pc:docChg>
  </pc:docChgLst>
  <pc:docChgLst>
    <pc:chgData name="Uzma Sardar" userId="S::uzma@edunetfoundation.org::890a7be9-5a0a-41fe-80e8-7700810bf9d6" providerId="AD" clId="Web-{12466EFC-1F62-CA2C-07B1-96111B302B1B}"/>
    <pc:docChg chg="addSld modSld sldOrd">
      <pc:chgData name="Uzma Sardar" userId="S::uzma@edunetfoundation.org::890a7be9-5a0a-41fe-80e8-7700810bf9d6" providerId="AD" clId="Web-{12466EFC-1F62-CA2C-07B1-96111B302B1B}" dt="2023-11-22T13:37:01.483" v="138" actId="20577"/>
      <pc:docMkLst>
        <pc:docMk/>
      </pc:docMkLst>
      <pc:sldChg chg="modSp">
        <pc:chgData name="Uzma Sardar" userId="S::uzma@edunetfoundation.org::890a7be9-5a0a-41fe-80e8-7700810bf9d6" providerId="AD" clId="Web-{12466EFC-1F62-CA2C-07B1-96111B302B1B}" dt="2023-11-22T12:50:28.225" v="0" actId="14100"/>
        <pc:sldMkLst>
          <pc:docMk/>
          <pc:sldMk cId="953325580" sldId="256"/>
        </pc:sldMkLst>
        <pc:spChg chg="mod">
          <ac:chgData name="Uzma Sardar" userId="S::uzma@edunetfoundation.org::890a7be9-5a0a-41fe-80e8-7700810bf9d6" providerId="AD" clId="Web-{12466EFC-1F62-CA2C-07B1-96111B302B1B}" dt="2023-11-22T12:50:28.225" v="0" actId="14100"/>
          <ac:spMkLst>
            <pc:docMk/>
            <pc:sldMk cId="953325580" sldId="256"/>
            <ac:spMk id="4" creationId="{00000000-0000-0000-0000-000000000000}"/>
          </ac:spMkLst>
        </pc:spChg>
      </pc:sldChg>
      <pc:sldChg chg="modSp ord">
        <pc:chgData name="Uzma Sardar" userId="S::uzma@edunetfoundation.org::890a7be9-5a0a-41fe-80e8-7700810bf9d6" providerId="AD" clId="Web-{12466EFC-1F62-CA2C-07B1-96111B302B1B}" dt="2023-11-22T13:04:11.113" v="45" actId="20577"/>
        <pc:sldMkLst>
          <pc:docMk/>
          <pc:sldMk cId="1186421160" sldId="262"/>
        </pc:sldMkLst>
        <pc:spChg chg="mod">
          <ac:chgData name="Uzma Sardar" userId="S::uzma@edunetfoundation.org::890a7be9-5a0a-41fe-80e8-7700810bf9d6" providerId="AD" clId="Web-{12466EFC-1F62-CA2C-07B1-96111B302B1B}" dt="2023-11-22T13:04:11.113" v="45" actId="20577"/>
          <ac:spMkLst>
            <pc:docMk/>
            <pc:sldMk cId="1186421160" sldId="262"/>
            <ac:spMk id="2" creationId="{8FEE4A9C-3F57-7DA7-91FD-715C3FB47F93}"/>
          </ac:spMkLst>
        </pc:spChg>
      </pc:sldChg>
      <pc:sldChg chg="modSp">
        <pc:chgData name="Uzma Sardar" userId="S::uzma@edunetfoundation.org::890a7be9-5a0a-41fe-80e8-7700810bf9d6" providerId="AD" clId="Web-{12466EFC-1F62-CA2C-07B1-96111B302B1B}" dt="2023-11-22T13:05:29.646" v="57" actId="20577"/>
        <pc:sldMkLst>
          <pc:docMk/>
          <pc:sldMk cId="3210358481" sldId="263"/>
        </pc:sldMkLst>
        <pc:spChg chg="mod">
          <ac:chgData name="Uzma Sardar" userId="S::uzma@edunetfoundation.org::890a7be9-5a0a-41fe-80e8-7700810bf9d6" providerId="AD" clId="Web-{12466EFC-1F62-CA2C-07B1-96111B302B1B}" dt="2023-11-22T13:05:29.646" v="57" actId="20577"/>
          <ac:spMkLst>
            <pc:docMk/>
            <pc:sldMk cId="3210358481" sldId="263"/>
            <ac:spMk id="2" creationId="{E041FD9D-DF07-9C37-1E61-1D920E0EF1D4}"/>
          </ac:spMkLst>
        </pc:spChg>
      </pc:sldChg>
      <pc:sldChg chg="modSp">
        <pc:chgData name="Uzma Sardar" userId="S::uzma@edunetfoundation.org::890a7be9-5a0a-41fe-80e8-7700810bf9d6" providerId="AD" clId="Web-{12466EFC-1F62-CA2C-07B1-96111B302B1B}" dt="2023-11-22T13:14:11.606" v="93" actId="20577"/>
        <pc:sldMkLst>
          <pc:docMk/>
          <pc:sldMk cId="3202024527" sldId="265"/>
        </pc:sldMkLst>
        <pc:spChg chg="mod">
          <ac:chgData name="Uzma Sardar" userId="S::uzma@edunetfoundation.org::890a7be9-5a0a-41fe-80e8-7700810bf9d6" providerId="AD" clId="Web-{12466EFC-1F62-CA2C-07B1-96111B302B1B}" dt="2023-11-22T13:14:11.606" v="93" actId="20577"/>
          <ac:spMkLst>
            <pc:docMk/>
            <pc:sldMk cId="3202024527" sldId="265"/>
            <ac:spMk id="2" creationId="{C4FFAF3C-BA60-9181-132C-C36C403AAEA7}"/>
          </ac:spMkLst>
        </pc:spChg>
        <pc:spChg chg="mod">
          <ac:chgData name="Uzma Sardar" userId="S::uzma@edunetfoundation.org::890a7be9-5a0a-41fe-80e8-7700810bf9d6" providerId="AD" clId="Web-{12466EFC-1F62-CA2C-07B1-96111B302B1B}" dt="2023-11-22T13:11:59.339" v="59" actId="20577"/>
          <ac:spMkLst>
            <pc:docMk/>
            <pc:sldMk cId="3202024527" sldId="265"/>
            <ac:spMk id="5" creationId="{8FBA75B4-2DD5-42EB-9397-F36BFB8BA723}"/>
          </ac:spMkLst>
        </pc:spChg>
      </pc:sldChg>
      <pc:sldChg chg="modSp">
        <pc:chgData name="Uzma Sardar" userId="S::uzma@edunetfoundation.org::890a7be9-5a0a-41fe-80e8-7700810bf9d6" providerId="AD" clId="Web-{12466EFC-1F62-CA2C-07B1-96111B302B1B}" dt="2023-11-22T13:36:39.545" v="134" actId="20577"/>
        <pc:sldMkLst>
          <pc:docMk/>
          <pc:sldMk cId="4154508776" sldId="266"/>
        </pc:sldMkLst>
        <pc:spChg chg="mod">
          <ac:chgData name="Uzma Sardar" userId="S::uzma@edunetfoundation.org::890a7be9-5a0a-41fe-80e8-7700810bf9d6" providerId="AD" clId="Web-{12466EFC-1F62-CA2C-07B1-96111B302B1B}" dt="2023-11-22T13:36:39.545" v="134" actId="20577"/>
          <ac:spMkLst>
            <pc:docMk/>
            <pc:sldMk cId="4154508776" sldId="266"/>
            <ac:spMk id="2" creationId="{F7F0871F-2198-9E37-C96F-3611AA199B60}"/>
          </ac:spMkLst>
        </pc:spChg>
      </pc:sldChg>
      <pc:sldChg chg="modSp">
        <pc:chgData name="Uzma Sardar" userId="S::uzma@edunetfoundation.org::890a7be9-5a0a-41fe-80e8-7700810bf9d6" providerId="AD" clId="Web-{12466EFC-1F62-CA2C-07B1-96111B302B1B}" dt="2023-11-22T13:36:46.529" v="135" actId="20577"/>
        <pc:sldMkLst>
          <pc:docMk/>
          <pc:sldMk cId="1483293388" sldId="267"/>
        </pc:sldMkLst>
        <pc:spChg chg="mod">
          <ac:chgData name="Uzma Sardar" userId="S::uzma@edunetfoundation.org::890a7be9-5a0a-41fe-80e8-7700810bf9d6" providerId="AD" clId="Web-{12466EFC-1F62-CA2C-07B1-96111B302B1B}" dt="2023-11-22T13:36:46.529" v="135" actId="20577"/>
          <ac:spMkLst>
            <pc:docMk/>
            <pc:sldMk cId="1483293388" sldId="267"/>
            <ac:spMk id="2" creationId="{D3304455-6802-6CA9-8475-2F6DD1B8D409}"/>
          </ac:spMkLst>
        </pc:spChg>
      </pc:sldChg>
      <pc:sldChg chg="modSp">
        <pc:chgData name="Uzma Sardar" userId="S::uzma@edunetfoundation.org::890a7be9-5a0a-41fe-80e8-7700810bf9d6" providerId="AD" clId="Web-{12466EFC-1F62-CA2C-07B1-96111B302B1B}" dt="2023-11-22T13:36:52.514" v="136" actId="20577"/>
        <pc:sldMkLst>
          <pc:docMk/>
          <pc:sldMk cId="3183315129" sldId="268"/>
        </pc:sldMkLst>
        <pc:spChg chg="mod">
          <ac:chgData name="Uzma Sardar" userId="S::uzma@edunetfoundation.org::890a7be9-5a0a-41fe-80e8-7700810bf9d6" providerId="AD" clId="Web-{12466EFC-1F62-CA2C-07B1-96111B302B1B}" dt="2023-11-22T13:36:52.514" v="136" actId="20577"/>
          <ac:spMkLst>
            <pc:docMk/>
            <pc:sldMk cId="3183315129" sldId="268"/>
            <ac:spMk id="2" creationId="{005E46AB-32C4-4B57-A2B1-50738A64BE1B}"/>
          </ac:spMkLst>
        </pc:spChg>
      </pc:sldChg>
      <pc:sldChg chg="modSp">
        <pc:chgData name="Uzma Sardar" userId="S::uzma@edunetfoundation.org::890a7be9-5a0a-41fe-80e8-7700810bf9d6" providerId="AD" clId="Web-{12466EFC-1F62-CA2C-07B1-96111B302B1B}" dt="2023-11-22T13:37:01.483" v="138" actId="20577"/>
        <pc:sldMkLst>
          <pc:docMk/>
          <pc:sldMk cId="728950222" sldId="269"/>
        </pc:sldMkLst>
        <pc:spChg chg="mod">
          <ac:chgData name="Uzma Sardar" userId="S::uzma@edunetfoundation.org::890a7be9-5a0a-41fe-80e8-7700810bf9d6" providerId="AD" clId="Web-{12466EFC-1F62-CA2C-07B1-96111B302B1B}" dt="2023-11-22T13:37:01.483" v="138" actId="20577"/>
          <ac:spMkLst>
            <pc:docMk/>
            <pc:sldMk cId="728950222" sldId="269"/>
            <ac:spMk id="2" creationId="{357C38BC-22B3-37B2-E0C3-812020A76077}"/>
          </ac:spMkLst>
        </pc:spChg>
      </pc:sldChg>
      <pc:sldChg chg="ord">
        <pc:chgData name="Uzma Sardar" userId="S::uzma@edunetfoundation.org::890a7be9-5a0a-41fe-80e8-7700810bf9d6" providerId="AD" clId="Web-{12466EFC-1F62-CA2C-07B1-96111B302B1B}" dt="2023-11-22T12:50:39.413" v="1"/>
        <pc:sldMkLst>
          <pc:docMk/>
          <pc:sldMk cId="2900153716" sldId="2146847054"/>
        </pc:sldMkLst>
      </pc:sldChg>
      <pc:sldChg chg="addSp delSp modSp new">
        <pc:chgData name="Uzma Sardar" userId="S::uzma@edunetfoundation.org::890a7be9-5a0a-41fe-80e8-7700810bf9d6" providerId="AD" clId="Web-{12466EFC-1F62-CA2C-07B1-96111B302B1B}" dt="2023-11-22T13:36:56.748" v="137" actId="20577"/>
        <pc:sldMkLst>
          <pc:docMk/>
          <pc:sldMk cId="614882681" sldId="2146847055"/>
        </pc:sldMkLst>
        <pc:spChg chg="del mod">
          <ac:chgData name="Uzma Sardar" userId="S::uzma@edunetfoundation.org::890a7be9-5a0a-41fe-80e8-7700810bf9d6" providerId="AD" clId="Web-{12466EFC-1F62-CA2C-07B1-96111B302B1B}" dt="2023-11-22T13:35:34.513" v="121"/>
          <ac:spMkLst>
            <pc:docMk/>
            <pc:sldMk cId="614882681" sldId="2146847055"/>
            <ac:spMk id="2" creationId="{092FD957-A075-74CF-7EC5-14CBBC98A454}"/>
          </ac:spMkLst>
        </pc:spChg>
        <pc:spChg chg="mod">
          <ac:chgData name="Uzma Sardar" userId="S::uzma@edunetfoundation.org::890a7be9-5a0a-41fe-80e8-7700810bf9d6" providerId="AD" clId="Web-{12466EFC-1F62-CA2C-07B1-96111B302B1B}" dt="2023-11-22T13:36:56.748" v="137" actId="20577"/>
          <ac:spMkLst>
            <pc:docMk/>
            <pc:sldMk cId="614882681" sldId="2146847055"/>
            <ac:spMk id="3" creationId="{A6638FD1-D00E-E75B-705C-564F06D93D7B}"/>
          </ac:spMkLst>
        </pc:spChg>
        <pc:spChg chg="add mod">
          <ac:chgData name="Uzma Sardar" userId="S::uzma@edunetfoundation.org::890a7be9-5a0a-41fe-80e8-7700810bf9d6" providerId="AD" clId="Web-{12466EFC-1F62-CA2C-07B1-96111B302B1B}" dt="2023-11-22T13:35:36.794" v="122" actId="1076"/>
          <ac:spMkLst>
            <pc:docMk/>
            <pc:sldMk cId="614882681" sldId="2146847055"/>
            <ac:spMk id="5" creationId="{3F968F13-9AC4-7120-7ACD-9F752C767D5D}"/>
          </ac:spMkLst>
        </pc:spChg>
      </pc:sldChg>
    </pc:docChg>
  </pc:docChgLst>
  <pc:docChgLst>
    <pc:chgData name="Shabaz Ahmed Ali" userId="S::shabaz@edunetfoundation.org::8937c481-946d-4552-82de-d81526054d6b" providerId="AD" clId="Web-{0A2B98E8-7AC3-75BD-DBFE-38A4BBF4F439}"/>
    <pc:docChg chg="modSld">
      <pc:chgData name="Shabaz Ahmed Ali" userId="S::shabaz@edunetfoundation.org::8937c481-946d-4552-82de-d81526054d6b" providerId="AD" clId="Web-{0A2B98E8-7AC3-75BD-DBFE-38A4BBF4F439}" dt="2024-01-05T12:23:35.348" v="9" actId="20577"/>
      <pc:docMkLst>
        <pc:docMk/>
      </pc:docMkLst>
      <pc:sldChg chg="modSp">
        <pc:chgData name="Shabaz Ahmed Ali" userId="S::shabaz@edunetfoundation.org::8937c481-946d-4552-82de-d81526054d6b" providerId="AD" clId="Web-{0A2B98E8-7AC3-75BD-DBFE-38A4BBF4F439}" dt="2024-01-05T12:23:35.348" v="9" actId="20577"/>
        <pc:sldMkLst>
          <pc:docMk/>
          <pc:sldMk cId="2900153716" sldId="2146847054"/>
        </pc:sldMkLst>
        <pc:spChg chg="mod">
          <ac:chgData name="Shabaz Ahmed Ali" userId="S::shabaz@edunetfoundation.org::8937c481-946d-4552-82de-d81526054d6b" providerId="AD" clId="Web-{0A2B98E8-7AC3-75BD-DBFE-38A4BBF4F439}" dt="2024-01-05T12:23:35.348" v="9" actId="20577"/>
          <ac:spMkLst>
            <pc:docMk/>
            <pc:sldMk cId="2900153716" sldId="2146847054"/>
            <ac:spMk id="3" creationId="{B2678641-EEA3-4EC4-BF39-4075B0C120E8}"/>
          </ac:spMkLst>
        </pc:spChg>
      </pc:sldChg>
    </pc:docChg>
  </pc:docChgLst>
  <pc:docChgLst>
    <pc:chgData name="Uzma Sardar" userId="S::uzma@edunetfoundation.org::890a7be9-5a0a-41fe-80e8-7700810bf9d6" providerId="AD" clId="Web-{47C7BCB7-7546-3717-E035-B2126C89CD1A}"/>
    <pc:docChg chg="modSld">
      <pc:chgData name="Uzma Sardar" userId="S::uzma@edunetfoundation.org::890a7be9-5a0a-41fe-80e8-7700810bf9d6" providerId="AD" clId="Web-{47C7BCB7-7546-3717-E035-B2126C89CD1A}" dt="2023-11-22T12:55:27.328" v="2" actId="20577"/>
      <pc:docMkLst>
        <pc:docMk/>
      </pc:docMkLst>
      <pc:sldChg chg="modSp">
        <pc:chgData name="Uzma Sardar" userId="S::uzma@edunetfoundation.org::890a7be9-5a0a-41fe-80e8-7700810bf9d6" providerId="AD" clId="Web-{47C7BCB7-7546-3717-E035-B2126C89CD1A}" dt="2023-11-22T12:55:27.328" v="2" actId="20577"/>
        <pc:sldMkLst>
          <pc:docMk/>
          <pc:sldMk cId="1186421160" sldId="262"/>
        </pc:sldMkLst>
        <pc:spChg chg="mod">
          <ac:chgData name="Uzma Sardar" userId="S::uzma@edunetfoundation.org::890a7be9-5a0a-41fe-80e8-7700810bf9d6" providerId="AD" clId="Web-{47C7BCB7-7546-3717-E035-B2126C89CD1A}" dt="2023-11-22T12:55:27.328" v="2" actId="20577"/>
          <ac:spMkLst>
            <pc:docMk/>
            <pc:sldMk cId="1186421160" sldId="262"/>
            <ac:spMk id="2" creationId="{8FEE4A9C-3F57-7DA7-91FD-715C3FB47F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18-04-2024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p14="http://schemas.microsoft.com/office/powerpoint/2010/main" xmlns=""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xmlns="" id="{7FA0ACE7-29A8-47D3-A7D9-257B711D8023}"/>
              </a:ext>
            </a:extLst>
          </p:cNvPr>
          <p:cNvSpPr>
            <a:spLocks noGrp="1"/>
          </p:cNvSpPr>
          <p:nvPr>
            <p:ph type="dt" sz="half" idx="10"/>
          </p:nvPr>
        </p:nvSpPr>
        <p:spPr/>
        <p:txBody>
          <a:bodyPr/>
          <a:lstStyle/>
          <a:p>
            <a:fld id="{ED291B17-9318-49DB-B28B-6E5994AE9581}" type="datetime1">
              <a:rPr lang="en-US" smtClean="0"/>
              <a:pPr/>
              <a:t>4/18/2024</a:t>
            </a:fld>
            <a:endParaRPr lang="en-US"/>
          </a:p>
        </p:txBody>
      </p:sp>
      <p:sp>
        <p:nvSpPr>
          <p:cNvPr id="9" name="Footer Placeholder 8">
            <a:extLst>
              <a:ext uri="{FF2B5EF4-FFF2-40B4-BE49-F238E27FC236}">
                <a16:creationId xmlns:a16="http://schemas.microsoft.com/office/drawing/2014/main" xmlns=""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xmlns=""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pPr/>
              <a:t>4/18/2024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xmlns=""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xmlns=""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xmlns="" id="{5C74A470-3BD3-4F33-80E5-67E6E87FCBE7}"/>
              </a:ext>
            </a:extLst>
          </p:cNvPr>
          <p:cNvSpPr>
            <a:spLocks noGrp="1"/>
          </p:cNvSpPr>
          <p:nvPr>
            <p:ph type="dt" sz="half" idx="10"/>
          </p:nvPr>
        </p:nvSpPr>
        <p:spPr/>
        <p:txBody>
          <a:bodyPr/>
          <a:lstStyle/>
          <a:p>
            <a:fld id="{ED291B17-9318-49DB-B28B-6E5994AE9581}" type="datetime1">
              <a:rPr lang="en-US" smtClean="0"/>
              <a:pPr/>
              <a:t>4/18/2024</a:t>
            </a:fld>
            <a:endParaRPr lang="en-US"/>
          </a:p>
        </p:txBody>
      </p:sp>
      <p:sp>
        <p:nvSpPr>
          <p:cNvPr id="12" name="Footer Placeholder 11">
            <a:extLst>
              <a:ext uri="{FF2B5EF4-FFF2-40B4-BE49-F238E27FC236}">
                <a16:creationId xmlns:a16="http://schemas.microsoft.com/office/drawing/2014/main" xmlns=""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xmlns=""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a:lstStyle/>
          <a:p>
            <a:fld id="{78DD82B9-B8EE-4375-B6FF-88FA6ABB15D9}" type="datetime1">
              <a:rPr lang="en-US" smtClean="0"/>
              <a:pPr/>
              <a:t>4/18/2024</a:t>
            </a:fld>
            <a:endParaRPr lang="en-US"/>
          </a:p>
        </p:txBody>
      </p:sp>
    </p:spTree>
    <p:extLst>
      <p:ext uri="{BB962C8B-B14F-4D97-AF65-F5344CB8AC3E}">
        <p14:creationId xmlns:p14="http://schemas.microsoft.com/office/powerpoint/2010/main" xmlns=""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xmlns="" id="{61582016-5696-4A93-887F-BBB3B9002FE5}"/>
              </a:ext>
            </a:extLst>
          </p:cNvPr>
          <p:cNvSpPr>
            <a:spLocks noGrp="1"/>
          </p:cNvSpPr>
          <p:nvPr>
            <p:ph type="dt" sz="half" idx="10"/>
          </p:nvPr>
        </p:nvSpPr>
        <p:spPr/>
        <p:txBody>
          <a:bodyPr/>
          <a:lstStyle/>
          <a:p>
            <a:fld id="{B2497495-0637-405E-AE64-5CC7506D51F5}" type="datetime1">
              <a:rPr lang="en-US" smtClean="0"/>
              <a:pPr/>
              <a:t>4/18/2024</a:t>
            </a:fld>
            <a:endParaRPr lang="en-US"/>
          </a:p>
        </p:txBody>
      </p:sp>
      <p:sp>
        <p:nvSpPr>
          <p:cNvPr id="9" name="Footer Placeholder 8">
            <a:extLst>
              <a:ext uri="{FF2B5EF4-FFF2-40B4-BE49-F238E27FC236}">
                <a16:creationId xmlns:a16="http://schemas.microsoft.com/office/drawing/2014/main" xmlns=""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xmlns=""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pPr/>
              <a:t>4/18/2024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pPr/>
              <a:t>4/18/2024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pPr/>
              <a:t>4/18/2024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4/18/2024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4/18/2024</a:t>
            </a:fld>
            <a:endParaRPr lang="en-US"/>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4/18/2024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4/18/2024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xmlns=""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xmlns=""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A11E26-4C38-41A6-9857-11032CEECD80}"/>
              </a:ext>
            </a:extLst>
          </p:cNvPr>
          <p:cNvSpPr>
            <a:spLocks noGrp="1"/>
          </p:cNvSpPr>
          <p:nvPr>
            <p:ph type="ctrTitle"/>
          </p:nvPr>
        </p:nvSpPr>
        <p:spPr>
          <a:xfrm>
            <a:off x="1359108" y="1821635"/>
            <a:ext cx="9144000" cy="977778"/>
          </a:xfrm>
        </p:spPr>
        <p:txBody>
          <a:bodyPr/>
          <a:lstStyle/>
          <a:p>
            <a:pPr algn="ctr"/>
            <a:r>
              <a:rPr lang="en-US" b="1" dirty="0" smtClean="0">
                <a:solidFill>
                  <a:schemeClr val="accent1"/>
                </a:solidFill>
                <a:latin typeface="Arial" panose="020B0604020202020204" pitchFamily="34" charset="0"/>
                <a:cs typeface="Arial" panose="020B0604020202020204" pitchFamily="34" charset="0"/>
              </a:rPr>
              <a:t>Loan prediction</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a:cs typeface="Arial"/>
              </a:rPr>
              <a:t>CAPSTONE PROJECT</a:t>
            </a:r>
          </a:p>
        </p:txBody>
      </p:sp>
      <p:sp>
        <p:nvSpPr>
          <p:cNvPr id="4" name="TextBox 3"/>
          <p:cNvSpPr txBox="1"/>
          <p:nvPr/>
        </p:nvSpPr>
        <p:spPr>
          <a:xfrm>
            <a:off x="3117529" y="4586365"/>
            <a:ext cx="8636936"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smtClean="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Karthick</a:t>
            </a:r>
            <a:r>
              <a:rPr lang="en-US" sz="2000" b="1" dirty="0" smtClean="0">
                <a:solidFill>
                  <a:schemeClr val="accent1">
                    <a:lumMod val="75000"/>
                  </a:schemeClr>
                </a:solidFill>
                <a:latin typeface="Arial"/>
                <a:cs typeface="Arial"/>
              </a:rPr>
              <a:t> Raja . R</a:t>
            </a:r>
          </a:p>
          <a:p>
            <a:r>
              <a:rPr lang="en-US" sz="2000" b="1" dirty="0" smtClean="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                       9513- </a:t>
            </a:r>
            <a:r>
              <a:rPr lang="en-US" sz="2000" b="1" dirty="0" err="1" smtClean="0">
                <a:solidFill>
                  <a:schemeClr val="accent1">
                    <a:lumMod val="75000"/>
                  </a:schemeClr>
                </a:solidFill>
                <a:latin typeface="Arial"/>
                <a:cs typeface="Arial"/>
              </a:rPr>
              <a:t>Jayaraj</a:t>
            </a:r>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Annapckiam</a:t>
            </a:r>
            <a:r>
              <a:rPr lang="en-US" sz="2000" b="1" dirty="0" smtClean="0">
                <a:solidFill>
                  <a:schemeClr val="accent1">
                    <a:lumMod val="75000"/>
                  </a:schemeClr>
                </a:solidFill>
                <a:latin typeface="Arial"/>
                <a:cs typeface="Arial"/>
              </a:rPr>
              <a:t> CSI College of </a:t>
            </a:r>
            <a:r>
              <a:rPr lang="en-US" sz="2000" b="1" dirty="0" err="1" smtClean="0">
                <a:solidFill>
                  <a:schemeClr val="accent1">
                    <a:lumMod val="75000"/>
                  </a:schemeClr>
                </a:solidFill>
                <a:latin typeface="Arial"/>
                <a:cs typeface="Arial"/>
              </a:rPr>
              <a:t>Engineerig</a:t>
            </a:r>
            <a:endParaRPr lang="en-US" sz="2000" b="1" dirty="0" smtClean="0">
              <a:solidFill>
                <a:schemeClr val="accent1">
                  <a:lumMod val="75000"/>
                </a:schemeClr>
              </a:solidFill>
              <a:latin typeface="Arial"/>
              <a:cs typeface="Arial"/>
            </a:endParaRPr>
          </a:p>
          <a:p>
            <a:r>
              <a:rPr lang="en-US" sz="2000" b="1" dirty="0" smtClean="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                       </a:t>
            </a:r>
            <a:r>
              <a:rPr lang="en-US" sz="2000" b="1" spc="10" dirty="0" smtClean="0">
                <a:solidFill>
                  <a:srgbClr val="1382AC"/>
                </a:solidFill>
                <a:latin typeface="Arial"/>
                <a:cs typeface="Arial"/>
              </a:rPr>
              <a:t>B.E Mechanical Engineering.</a:t>
            </a:r>
            <a:endParaRPr lang="en-US" sz="2000" b="1" dirty="0" smtClean="0">
              <a:solidFill>
                <a:schemeClr val="accent1">
                  <a:lumMod val="75000"/>
                </a:schemeClr>
              </a:solidFill>
              <a:latin typeface="Arial"/>
              <a:cs typeface="Arial"/>
            </a:endParaRPr>
          </a:p>
          <a:p>
            <a:endParaRPr lang="en-US" sz="2000" b="1" dirty="0" smtClean="0">
              <a:solidFill>
                <a:schemeClr val="accent1">
                  <a:lumMod val="75000"/>
                </a:schemeClr>
              </a:solidFill>
              <a:latin typeface="Arial"/>
              <a:cs typeface="Arial"/>
            </a:endParaRPr>
          </a:p>
        </p:txBody>
      </p:sp>
    </p:spTree>
    <p:extLst>
      <p:ext uri="{BB962C8B-B14F-4D97-AF65-F5344CB8AC3E}">
        <p14:creationId xmlns:p14="http://schemas.microsoft.com/office/powerpoint/2010/main" xmlns=""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40).png"/>
          <p:cNvPicPr>
            <a:picLocks noChangeAspect="1"/>
          </p:cNvPicPr>
          <p:nvPr/>
        </p:nvPicPr>
        <p:blipFill>
          <a:blip r:embed="rId2"/>
          <a:stretch>
            <a:fillRect/>
          </a:stretch>
        </p:blipFill>
        <p:spPr>
          <a:xfrm>
            <a:off x="496413" y="654127"/>
            <a:ext cx="5103058" cy="2869069"/>
          </a:xfrm>
          <a:prstGeom prst="rect">
            <a:avLst/>
          </a:prstGeom>
        </p:spPr>
      </p:pic>
      <p:pic>
        <p:nvPicPr>
          <p:cNvPr id="3" name="Picture 2" descr="Screenshot (241).png"/>
          <p:cNvPicPr>
            <a:picLocks noChangeAspect="1"/>
          </p:cNvPicPr>
          <p:nvPr/>
        </p:nvPicPr>
        <p:blipFill>
          <a:blip r:embed="rId3"/>
          <a:stretch>
            <a:fillRect/>
          </a:stretch>
        </p:blipFill>
        <p:spPr>
          <a:xfrm>
            <a:off x="6486775" y="627138"/>
            <a:ext cx="5103058" cy="2869069"/>
          </a:xfrm>
          <a:prstGeom prst="rect">
            <a:avLst/>
          </a:prstGeom>
        </p:spPr>
      </p:pic>
      <p:pic>
        <p:nvPicPr>
          <p:cNvPr id="4" name="Picture 3" descr="Screenshot (242).png"/>
          <p:cNvPicPr>
            <a:picLocks noChangeAspect="1"/>
          </p:cNvPicPr>
          <p:nvPr/>
        </p:nvPicPr>
        <p:blipFill>
          <a:blip r:embed="rId4"/>
          <a:stretch>
            <a:fillRect/>
          </a:stretch>
        </p:blipFill>
        <p:spPr>
          <a:xfrm>
            <a:off x="486697" y="3623574"/>
            <a:ext cx="5103058" cy="2869069"/>
          </a:xfrm>
          <a:prstGeom prst="rect">
            <a:avLst/>
          </a:prstGeom>
        </p:spPr>
      </p:pic>
      <p:pic>
        <p:nvPicPr>
          <p:cNvPr id="5" name="Picture 4" descr="Screenshot (243).png"/>
          <p:cNvPicPr>
            <a:picLocks noChangeAspect="1"/>
          </p:cNvPicPr>
          <p:nvPr/>
        </p:nvPicPr>
        <p:blipFill>
          <a:blip r:embed="rId5"/>
          <a:stretch>
            <a:fillRect/>
          </a:stretch>
        </p:blipFill>
        <p:spPr>
          <a:xfrm>
            <a:off x="6506555" y="3596594"/>
            <a:ext cx="5103058" cy="28690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44).png"/>
          <p:cNvPicPr>
            <a:picLocks noChangeAspect="1"/>
          </p:cNvPicPr>
          <p:nvPr/>
        </p:nvPicPr>
        <p:blipFill>
          <a:blip r:embed="rId2"/>
          <a:stretch>
            <a:fillRect/>
          </a:stretch>
        </p:blipFill>
        <p:spPr>
          <a:xfrm>
            <a:off x="1455058" y="1160814"/>
            <a:ext cx="4070671" cy="2288635"/>
          </a:xfrm>
          <a:prstGeom prst="rect">
            <a:avLst/>
          </a:prstGeom>
        </p:spPr>
      </p:pic>
      <p:pic>
        <p:nvPicPr>
          <p:cNvPr id="3" name="Picture 2" descr="Screenshot (245).png"/>
          <p:cNvPicPr>
            <a:picLocks noChangeAspect="1"/>
          </p:cNvPicPr>
          <p:nvPr/>
        </p:nvPicPr>
        <p:blipFill>
          <a:blip r:embed="rId3"/>
          <a:stretch>
            <a:fillRect/>
          </a:stretch>
        </p:blipFill>
        <p:spPr>
          <a:xfrm>
            <a:off x="7401174" y="1133834"/>
            <a:ext cx="4070671" cy="2288635"/>
          </a:xfrm>
          <a:prstGeom prst="rect">
            <a:avLst/>
          </a:prstGeom>
        </p:spPr>
      </p:pic>
      <p:pic>
        <p:nvPicPr>
          <p:cNvPr id="4" name="Picture 3" descr="Screenshot (246).png"/>
          <p:cNvPicPr>
            <a:picLocks noChangeAspect="1"/>
          </p:cNvPicPr>
          <p:nvPr/>
        </p:nvPicPr>
        <p:blipFill>
          <a:blip r:embed="rId4"/>
          <a:stretch>
            <a:fillRect/>
          </a:stretch>
        </p:blipFill>
        <p:spPr>
          <a:xfrm>
            <a:off x="1445342" y="3879549"/>
            <a:ext cx="4070671" cy="2288635"/>
          </a:xfrm>
          <a:prstGeom prst="rect">
            <a:avLst/>
          </a:prstGeom>
        </p:spPr>
      </p:pic>
      <p:pic>
        <p:nvPicPr>
          <p:cNvPr id="5" name="Picture 4" descr="Screenshot (247).png"/>
          <p:cNvPicPr>
            <a:picLocks noChangeAspect="1"/>
          </p:cNvPicPr>
          <p:nvPr/>
        </p:nvPicPr>
        <p:blipFill>
          <a:blip r:embed="rId5"/>
          <a:stretch>
            <a:fillRect/>
          </a:stretch>
        </p:blipFill>
        <p:spPr>
          <a:xfrm>
            <a:off x="7376709" y="3926311"/>
            <a:ext cx="4070671" cy="22886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48).png"/>
          <p:cNvPicPr>
            <a:picLocks noChangeAspect="1"/>
          </p:cNvPicPr>
          <p:nvPr/>
        </p:nvPicPr>
        <p:blipFill>
          <a:blip r:embed="rId2"/>
          <a:stretch>
            <a:fillRect/>
          </a:stretch>
        </p:blipFill>
        <p:spPr>
          <a:xfrm>
            <a:off x="1337071" y="1155815"/>
            <a:ext cx="3920671" cy="2204301"/>
          </a:xfrm>
          <a:prstGeom prst="rect">
            <a:avLst/>
          </a:prstGeom>
        </p:spPr>
      </p:pic>
      <p:pic>
        <p:nvPicPr>
          <p:cNvPr id="3" name="Picture 2" descr="Screenshot (249).png"/>
          <p:cNvPicPr>
            <a:picLocks noChangeAspect="1"/>
          </p:cNvPicPr>
          <p:nvPr/>
        </p:nvPicPr>
        <p:blipFill>
          <a:blip r:embed="rId3"/>
          <a:stretch>
            <a:fillRect/>
          </a:stretch>
        </p:blipFill>
        <p:spPr>
          <a:xfrm>
            <a:off x="7415923" y="1202577"/>
            <a:ext cx="3920671" cy="2204301"/>
          </a:xfrm>
          <a:prstGeom prst="rect">
            <a:avLst/>
          </a:prstGeom>
        </p:spPr>
      </p:pic>
      <p:pic>
        <p:nvPicPr>
          <p:cNvPr id="4" name="Picture 3" descr="Screenshot (250).png"/>
          <p:cNvPicPr>
            <a:picLocks noChangeAspect="1"/>
          </p:cNvPicPr>
          <p:nvPr/>
        </p:nvPicPr>
        <p:blipFill>
          <a:blip r:embed="rId4"/>
          <a:stretch>
            <a:fillRect/>
          </a:stretch>
        </p:blipFill>
        <p:spPr>
          <a:xfrm>
            <a:off x="1312606" y="3874551"/>
            <a:ext cx="3920671" cy="2204301"/>
          </a:xfrm>
          <a:prstGeom prst="rect">
            <a:avLst/>
          </a:prstGeom>
        </p:spPr>
      </p:pic>
      <p:pic>
        <p:nvPicPr>
          <p:cNvPr id="5" name="Picture 4" descr="Screenshot (251).png"/>
          <p:cNvPicPr>
            <a:picLocks noChangeAspect="1"/>
          </p:cNvPicPr>
          <p:nvPr/>
        </p:nvPicPr>
        <p:blipFill>
          <a:blip r:embed="rId5"/>
          <a:stretch>
            <a:fillRect/>
          </a:stretch>
        </p:blipFill>
        <p:spPr>
          <a:xfrm>
            <a:off x="7465200" y="3906564"/>
            <a:ext cx="3920671" cy="22043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54).png"/>
          <p:cNvPicPr>
            <a:picLocks noChangeAspect="1"/>
          </p:cNvPicPr>
          <p:nvPr/>
        </p:nvPicPr>
        <p:blipFill>
          <a:blip r:embed="rId2"/>
          <a:stretch>
            <a:fillRect/>
          </a:stretch>
        </p:blipFill>
        <p:spPr>
          <a:xfrm>
            <a:off x="476633" y="1114107"/>
            <a:ext cx="3529896" cy="1984597"/>
          </a:xfrm>
          <a:prstGeom prst="rect">
            <a:avLst/>
          </a:prstGeom>
        </p:spPr>
      </p:pic>
      <p:pic>
        <p:nvPicPr>
          <p:cNvPr id="5" name="Picture 4" descr="Screenshot (255).png"/>
          <p:cNvPicPr>
            <a:picLocks noChangeAspect="1"/>
          </p:cNvPicPr>
          <p:nvPr/>
        </p:nvPicPr>
        <p:blipFill>
          <a:blip r:embed="rId3"/>
          <a:stretch>
            <a:fillRect/>
          </a:stretch>
        </p:blipFill>
        <p:spPr>
          <a:xfrm>
            <a:off x="4284229" y="1175617"/>
            <a:ext cx="3529896" cy="1984597"/>
          </a:xfrm>
          <a:prstGeom prst="rect">
            <a:avLst/>
          </a:prstGeom>
        </p:spPr>
      </p:pic>
      <p:pic>
        <p:nvPicPr>
          <p:cNvPr id="6" name="Picture 5" descr="Screenshot (256).png"/>
          <p:cNvPicPr>
            <a:picLocks noChangeAspect="1"/>
          </p:cNvPicPr>
          <p:nvPr/>
        </p:nvPicPr>
        <p:blipFill>
          <a:blip r:embed="rId4"/>
          <a:stretch>
            <a:fillRect/>
          </a:stretch>
        </p:blipFill>
        <p:spPr>
          <a:xfrm>
            <a:off x="8224569" y="1222379"/>
            <a:ext cx="3529896" cy="1984597"/>
          </a:xfrm>
          <a:prstGeom prst="rect">
            <a:avLst/>
          </a:prstGeom>
        </p:spPr>
      </p:pic>
      <p:pic>
        <p:nvPicPr>
          <p:cNvPr id="7" name="Picture 6" descr="Screenshot (257).png"/>
          <p:cNvPicPr>
            <a:picLocks noChangeAspect="1"/>
          </p:cNvPicPr>
          <p:nvPr/>
        </p:nvPicPr>
        <p:blipFill>
          <a:blip r:embed="rId5"/>
          <a:stretch>
            <a:fillRect/>
          </a:stretch>
        </p:blipFill>
        <p:spPr>
          <a:xfrm>
            <a:off x="575172" y="3943371"/>
            <a:ext cx="3432491" cy="1929834"/>
          </a:xfrm>
          <a:prstGeom prst="rect">
            <a:avLst/>
          </a:prstGeom>
        </p:spPr>
      </p:pic>
      <p:pic>
        <p:nvPicPr>
          <p:cNvPr id="8" name="Picture 7" descr="Screenshot (258).png"/>
          <p:cNvPicPr>
            <a:picLocks noChangeAspect="1"/>
          </p:cNvPicPr>
          <p:nvPr/>
        </p:nvPicPr>
        <p:blipFill>
          <a:blip r:embed="rId6"/>
          <a:stretch>
            <a:fillRect/>
          </a:stretch>
        </p:blipFill>
        <p:spPr>
          <a:xfrm>
            <a:off x="4336006" y="3970750"/>
            <a:ext cx="3394509" cy="1908479"/>
          </a:xfrm>
          <a:prstGeom prst="rect">
            <a:avLst/>
          </a:prstGeom>
        </p:spPr>
      </p:pic>
      <p:pic>
        <p:nvPicPr>
          <p:cNvPr id="9" name="Picture 8" descr="Screenshot (259).png"/>
          <p:cNvPicPr>
            <a:picLocks noChangeAspect="1"/>
          </p:cNvPicPr>
          <p:nvPr/>
        </p:nvPicPr>
        <p:blipFill>
          <a:blip r:embed="rId7"/>
          <a:stretch>
            <a:fillRect/>
          </a:stretch>
        </p:blipFill>
        <p:spPr>
          <a:xfrm>
            <a:off x="8362335" y="4040769"/>
            <a:ext cx="3291398" cy="18505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60).png"/>
          <p:cNvPicPr>
            <a:picLocks noChangeAspect="1"/>
          </p:cNvPicPr>
          <p:nvPr/>
        </p:nvPicPr>
        <p:blipFill>
          <a:blip r:embed="rId2"/>
          <a:stretch>
            <a:fillRect/>
          </a:stretch>
        </p:blipFill>
        <p:spPr>
          <a:xfrm>
            <a:off x="561837" y="1479525"/>
            <a:ext cx="3503801" cy="1969926"/>
          </a:xfrm>
          <a:prstGeom prst="rect">
            <a:avLst/>
          </a:prstGeom>
        </p:spPr>
      </p:pic>
      <p:pic>
        <p:nvPicPr>
          <p:cNvPr id="3" name="Picture 2" descr="Screenshot (261).png"/>
          <p:cNvPicPr>
            <a:picLocks noChangeAspect="1"/>
          </p:cNvPicPr>
          <p:nvPr/>
        </p:nvPicPr>
        <p:blipFill>
          <a:blip r:embed="rId3"/>
          <a:stretch>
            <a:fillRect/>
          </a:stretch>
        </p:blipFill>
        <p:spPr>
          <a:xfrm>
            <a:off x="4472676" y="1511536"/>
            <a:ext cx="3503801" cy="1969926"/>
          </a:xfrm>
          <a:prstGeom prst="rect">
            <a:avLst/>
          </a:prstGeom>
        </p:spPr>
      </p:pic>
      <p:pic>
        <p:nvPicPr>
          <p:cNvPr id="4" name="Picture 3" descr="Screenshot (262).png"/>
          <p:cNvPicPr>
            <a:picLocks noChangeAspect="1"/>
          </p:cNvPicPr>
          <p:nvPr/>
        </p:nvPicPr>
        <p:blipFill>
          <a:blip r:embed="rId4"/>
          <a:stretch>
            <a:fillRect/>
          </a:stretch>
        </p:blipFill>
        <p:spPr>
          <a:xfrm>
            <a:off x="8339270" y="1499304"/>
            <a:ext cx="3503801" cy="1969926"/>
          </a:xfrm>
          <a:prstGeom prst="rect">
            <a:avLst/>
          </a:prstGeom>
        </p:spPr>
      </p:pic>
      <p:pic>
        <p:nvPicPr>
          <p:cNvPr id="5" name="Picture 4" descr="Screenshot (263).png"/>
          <p:cNvPicPr>
            <a:picLocks noChangeAspect="1"/>
          </p:cNvPicPr>
          <p:nvPr/>
        </p:nvPicPr>
        <p:blipFill>
          <a:blip r:embed="rId5"/>
          <a:stretch>
            <a:fillRect/>
          </a:stretch>
        </p:blipFill>
        <p:spPr>
          <a:xfrm>
            <a:off x="613630" y="4333510"/>
            <a:ext cx="3503801" cy="1969926"/>
          </a:xfrm>
          <a:prstGeom prst="rect">
            <a:avLst/>
          </a:prstGeom>
        </p:spPr>
      </p:pic>
      <p:pic>
        <p:nvPicPr>
          <p:cNvPr id="6" name="Picture 5" descr="Screenshot (264).png"/>
          <p:cNvPicPr>
            <a:picLocks noChangeAspect="1"/>
          </p:cNvPicPr>
          <p:nvPr/>
        </p:nvPicPr>
        <p:blipFill>
          <a:blip r:embed="rId6"/>
          <a:stretch>
            <a:fillRect/>
          </a:stretch>
        </p:blipFill>
        <p:spPr>
          <a:xfrm>
            <a:off x="4509721" y="4350775"/>
            <a:ext cx="3503801" cy="1969926"/>
          </a:xfrm>
          <a:prstGeom prst="rect">
            <a:avLst/>
          </a:prstGeom>
        </p:spPr>
      </p:pic>
      <p:pic>
        <p:nvPicPr>
          <p:cNvPr id="7" name="Picture 6" descr="Screenshot (265).png"/>
          <p:cNvPicPr>
            <a:picLocks noChangeAspect="1"/>
          </p:cNvPicPr>
          <p:nvPr/>
        </p:nvPicPr>
        <p:blipFill>
          <a:blip r:embed="rId7"/>
          <a:stretch>
            <a:fillRect/>
          </a:stretch>
        </p:blipFill>
        <p:spPr>
          <a:xfrm>
            <a:off x="8391063" y="4353291"/>
            <a:ext cx="3503801" cy="19699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62).png"/>
          <p:cNvPicPr>
            <a:picLocks noChangeAspect="1"/>
          </p:cNvPicPr>
          <p:nvPr/>
        </p:nvPicPr>
        <p:blipFill>
          <a:blip r:embed="rId2"/>
          <a:stretch>
            <a:fillRect/>
          </a:stretch>
        </p:blipFill>
        <p:spPr>
          <a:xfrm>
            <a:off x="429869" y="1302541"/>
            <a:ext cx="3753755" cy="2110457"/>
          </a:xfrm>
          <a:prstGeom prst="rect">
            <a:avLst/>
          </a:prstGeom>
        </p:spPr>
      </p:pic>
      <p:pic>
        <p:nvPicPr>
          <p:cNvPr id="3" name="Picture 2" descr="Screenshot (263).png"/>
          <p:cNvPicPr>
            <a:picLocks noChangeAspect="1"/>
          </p:cNvPicPr>
          <p:nvPr/>
        </p:nvPicPr>
        <p:blipFill>
          <a:blip r:embed="rId3"/>
          <a:stretch>
            <a:fillRect/>
          </a:stretch>
        </p:blipFill>
        <p:spPr>
          <a:xfrm>
            <a:off x="4296462" y="1305057"/>
            <a:ext cx="3753755" cy="2110457"/>
          </a:xfrm>
          <a:prstGeom prst="rect">
            <a:avLst/>
          </a:prstGeom>
        </p:spPr>
      </p:pic>
      <p:pic>
        <p:nvPicPr>
          <p:cNvPr id="4" name="Picture 3" descr="Screenshot (264).png"/>
          <p:cNvPicPr>
            <a:picLocks noChangeAspect="1"/>
          </p:cNvPicPr>
          <p:nvPr/>
        </p:nvPicPr>
        <p:blipFill>
          <a:blip r:embed="rId4"/>
          <a:stretch>
            <a:fillRect/>
          </a:stretch>
        </p:blipFill>
        <p:spPr>
          <a:xfrm>
            <a:off x="8163056" y="1307574"/>
            <a:ext cx="3753755" cy="2110457"/>
          </a:xfrm>
          <a:prstGeom prst="rect">
            <a:avLst/>
          </a:prstGeom>
        </p:spPr>
      </p:pic>
      <p:pic>
        <p:nvPicPr>
          <p:cNvPr id="5" name="Picture 4" descr="Screenshot (265).png"/>
          <p:cNvPicPr>
            <a:picLocks noChangeAspect="1"/>
          </p:cNvPicPr>
          <p:nvPr/>
        </p:nvPicPr>
        <p:blipFill>
          <a:blip r:embed="rId5"/>
          <a:stretch>
            <a:fillRect/>
          </a:stretch>
        </p:blipFill>
        <p:spPr>
          <a:xfrm>
            <a:off x="407921" y="4053290"/>
            <a:ext cx="3753755" cy="2110457"/>
          </a:xfrm>
          <a:prstGeom prst="rect">
            <a:avLst/>
          </a:prstGeom>
        </p:spPr>
      </p:pic>
      <p:pic>
        <p:nvPicPr>
          <p:cNvPr id="6" name="Picture 5" descr="Screenshot (266).png"/>
          <p:cNvPicPr>
            <a:picLocks noChangeAspect="1"/>
          </p:cNvPicPr>
          <p:nvPr/>
        </p:nvPicPr>
        <p:blipFill>
          <a:blip r:embed="rId6"/>
          <a:stretch>
            <a:fillRect/>
          </a:stretch>
        </p:blipFill>
        <p:spPr>
          <a:xfrm>
            <a:off x="4289262" y="4085303"/>
            <a:ext cx="3753755" cy="2110457"/>
          </a:xfrm>
          <a:prstGeom prst="rect">
            <a:avLst/>
          </a:prstGeom>
        </p:spPr>
      </p:pic>
      <p:pic>
        <p:nvPicPr>
          <p:cNvPr id="7" name="Picture 6" descr="Screenshot (267).png"/>
          <p:cNvPicPr>
            <a:picLocks noChangeAspect="1"/>
          </p:cNvPicPr>
          <p:nvPr/>
        </p:nvPicPr>
        <p:blipFill>
          <a:blip r:embed="rId7"/>
          <a:stretch>
            <a:fillRect/>
          </a:stretch>
        </p:blipFill>
        <p:spPr>
          <a:xfrm>
            <a:off x="8170605" y="4087819"/>
            <a:ext cx="3753755" cy="211045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68).png"/>
          <p:cNvPicPr>
            <a:picLocks noChangeAspect="1"/>
          </p:cNvPicPr>
          <p:nvPr/>
        </p:nvPicPr>
        <p:blipFill>
          <a:blip r:embed="rId2"/>
          <a:stretch>
            <a:fillRect/>
          </a:stretch>
        </p:blipFill>
        <p:spPr>
          <a:xfrm>
            <a:off x="176976" y="948578"/>
            <a:ext cx="3923515" cy="2205900"/>
          </a:xfrm>
          <a:prstGeom prst="rect">
            <a:avLst/>
          </a:prstGeom>
        </p:spPr>
      </p:pic>
      <p:pic>
        <p:nvPicPr>
          <p:cNvPr id="3" name="Picture 2" descr="Screenshot (269).png"/>
          <p:cNvPicPr>
            <a:picLocks noChangeAspect="1"/>
          </p:cNvPicPr>
          <p:nvPr/>
        </p:nvPicPr>
        <p:blipFill>
          <a:blip r:embed="rId3"/>
          <a:stretch>
            <a:fillRect/>
          </a:stretch>
        </p:blipFill>
        <p:spPr>
          <a:xfrm>
            <a:off x="4170947" y="936349"/>
            <a:ext cx="3923515" cy="2205900"/>
          </a:xfrm>
          <a:prstGeom prst="rect">
            <a:avLst/>
          </a:prstGeom>
        </p:spPr>
      </p:pic>
      <p:pic>
        <p:nvPicPr>
          <p:cNvPr id="4" name="Picture 3" descr="Screenshot (270).png"/>
          <p:cNvPicPr>
            <a:picLocks noChangeAspect="1"/>
          </p:cNvPicPr>
          <p:nvPr/>
        </p:nvPicPr>
        <p:blipFill>
          <a:blip r:embed="rId4"/>
          <a:stretch>
            <a:fillRect/>
          </a:stretch>
        </p:blipFill>
        <p:spPr>
          <a:xfrm>
            <a:off x="8155527" y="953613"/>
            <a:ext cx="3923515" cy="2205900"/>
          </a:xfrm>
          <a:prstGeom prst="rect">
            <a:avLst/>
          </a:prstGeom>
        </p:spPr>
      </p:pic>
      <p:pic>
        <p:nvPicPr>
          <p:cNvPr id="5" name="Picture 4" descr="Screenshot (271).png"/>
          <p:cNvPicPr>
            <a:picLocks noChangeAspect="1"/>
          </p:cNvPicPr>
          <p:nvPr/>
        </p:nvPicPr>
        <p:blipFill>
          <a:blip r:embed="rId5"/>
          <a:stretch>
            <a:fillRect/>
          </a:stretch>
        </p:blipFill>
        <p:spPr>
          <a:xfrm>
            <a:off x="176981" y="4068040"/>
            <a:ext cx="3923515" cy="2205900"/>
          </a:xfrm>
          <a:prstGeom prst="rect">
            <a:avLst/>
          </a:prstGeom>
        </p:spPr>
      </p:pic>
      <p:pic>
        <p:nvPicPr>
          <p:cNvPr id="6" name="Picture 5" descr="Screenshot (272).png"/>
          <p:cNvPicPr>
            <a:picLocks noChangeAspect="1"/>
          </p:cNvPicPr>
          <p:nvPr/>
        </p:nvPicPr>
        <p:blipFill>
          <a:blip r:embed="rId6"/>
          <a:stretch>
            <a:fillRect/>
          </a:stretch>
        </p:blipFill>
        <p:spPr>
          <a:xfrm>
            <a:off x="4148990" y="4055809"/>
            <a:ext cx="3923515" cy="2205900"/>
          </a:xfrm>
          <a:prstGeom prst="rect">
            <a:avLst/>
          </a:prstGeom>
        </p:spPr>
      </p:pic>
      <p:pic>
        <p:nvPicPr>
          <p:cNvPr id="7" name="Picture 6" descr="Screenshot (273).png"/>
          <p:cNvPicPr>
            <a:picLocks noChangeAspect="1"/>
          </p:cNvPicPr>
          <p:nvPr/>
        </p:nvPicPr>
        <p:blipFill>
          <a:blip r:embed="rId7"/>
          <a:stretch>
            <a:fillRect/>
          </a:stretch>
        </p:blipFill>
        <p:spPr>
          <a:xfrm>
            <a:off x="8118828" y="4058326"/>
            <a:ext cx="3923515" cy="22059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76).png"/>
          <p:cNvPicPr>
            <a:picLocks noChangeAspect="1"/>
          </p:cNvPicPr>
          <p:nvPr/>
        </p:nvPicPr>
        <p:blipFill>
          <a:blip r:embed="rId2"/>
          <a:stretch>
            <a:fillRect/>
          </a:stretch>
        </p:blipFill>
        <p:spPr>
          <a:xfrm>
            <a:off x="301207" y="1553266"/>
            <a:ext cx="3661193" cy="2058416"/>
          </a:xfrm>
          <a:prstGeom prst="rect">
            <a:avLst/>
          </a:prstGeom>
        </p:spPr>
      </p:pic>
      <p:pic>
        <p:nvPicPr>
          <p:cNvPr id="3" name="Picture 2" descr="Screenshot (277).png"/>
          <p:cNvPicPr>
            <a:picLocks noChangeAspect="1"/>
          </p:cNvPicPr>
          <p:nvPr/>
        </p:nvPicPr>
        <p:blipFill>
          <a:blip r:embed="rId3"/>
          <a:stretch>
            <a:fillRect/>
          </a:stretch>
        </p:blipFill>
        <p:spPr>
          <a:xfrm>
            <a:off x="4094058" y="1541033"/>
            <a:ext cx="3661193" cy="2058416"/>
          </a:xfrm>
          <a:prstGeom prst="rect">
            <a:avLst/>
          </a:prstGeom>
        </p:spPr>
      </p:pic>
      <p:pic>
        <p:nvPicPr>
          <p:cNvPr id="4" name="Picture 3" descr="Screenshot (278).png"/>
          <p:cNvPicPr>
            <a:picLocks noChangeAspect="1"/>
          </p:cNvPicPr>
          <p:nvPr/>
        </p:nvPicPr>
        <p:blipFill>
          <a:blip r:embed="rId4"/>
          <a:stretch>
            <a:fillRect/>
          </a:stretch>
        </p:blipFill>
        <p:spPr>
          <a:xfrm>
            <a:off x="8019643" y="1543549"/>
            <a:ext cx="3661193" cy="2058416"/>
          </a:xfrm>
          <a:prstGeom prst="rect">
            <a:avLst/>
          </a:prstGeom>
        </p:spPr>
      </p:pic>
      <p:pic>
        <p:nvPicPr>
          <p:cNvPr id="5" name="Picture 4" descr="Screenshot (279).png"/>
          <p:cNvPicPr>
            <a:picLocks noChangeAspect="1"/>
          </p:cNvPicPr>
          <p:nvPr/>
        </p:nvPicPr>
        <p:blipFill>
          <a:blip r:embed="rId5"/>
          <a:stretch>
            <a:fillRect/>
          </a:stretch>
        </p:blipFill>
        <p:spPr>
          <a:xfrm>
            <a:off x="220264" y="4082788"/>
            <a:ext cx="3661193" cy="2058416"/>
          </a:xfrm>
          <a:prstGeom prst="rect">
            <a:avLst/>
          </a:prstGeom>
        </p:spPr>
      </p:pic>
      <p:pic>
        <p:nvPicPr>
          <p:cNvPr id="6" name="Picture 5" descr="Screenshot (280).png"/>
          <p:cNvPicPr>
            <a:picLocks noChangeAspect="1"/>
          </p:cNvPicPr>
          <p:nvPr/>
        </p:nvPicPr>
        <p:blipFill>
          <a:blip r:embed="rId6"/>
          <a:stretch>
            <a:fillRect/>
          </a:stretch>
        </p:blipFill>
        <p:spPr>
          <a:xfrm>
            <a:off x="4027864" y="4173794"/>
            <a:ext cx="3661193" cy="2058416"/>
          </a:xfrm>
          <a:prstGeom prst="rect">
            <a:avLst/>
          </a:prstGeom>
        </p:spPr>
      </p:pic>
      <p:pic>
        <p:nvPicPr>
          <p:cNvPr id="7" name="Picture 6" descr="Screenshot (281).png"/>
          <p:cNvPicPr>
            <a:picLocks noChangeAspect="1"/>
          </p:cNvPicPr>
          <p:nvPr/>
        </p:nvPicPr>
        <p:blipFill>
          <a:blip r:embed="rId7"/>
          <a:stretch>
            <a:fillRect/>
          </a:stretch>
        </p:blipFill>
        <p:spPr>
          <a:xfrm>
            <a:off x="8027193" y="4176310"/>
            <a:ext cx="3661193" cy="20584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4" name="TextBox 3"/>
          <p:cNvSpPr txBox="1"/>
          <p:nvPr/>
        </p:nvSpPr>
        <p:spPr>
          <a:xfrm>
            <a:off x="516194" y="1401097"/>
            <a:ext cx="11120284" cy="2308324"/>
          </a:xfrm>
          <a:prstGeom prst="rect">
            <a:avLst/>
          </a:prstGeom>
          <a:noFill/>
        </p:spPr>
        <p:txBody>
          <a:bodyPr wrap="square" rtlCol="0">
            <a:spAutoFit/>
          </a:bodyPr>
          <a:lstStyle/>
          <a:p>
            <a:pPr algn="just"/>
            <a:r>
              <a:rPr lang="en-US" dirty="0" smtClean="0"/>
              <a:t>                                                               In </a:t>
            </a:r>
            <a:r>
              <a:rPr lang="en-US" dirty="0" smtClean="0"/>
              <a:t>conclusion, developing a loan prediction system involves a systematic approach encompassing data collection, preprocessing, exploratory analysis, feature engineering, model selection, training, evaluation, deployment, monitoring, and maintenance. By following this structured process, organizations can build robust and reliable systems that aid in minimizing default risk, optimizing loan approval processes, and improving overall decision-making in lending operations.</a:t>
            </a:r>
          </a:p>
          <a:p>
            <a:endParaRPr lang="en-US" b="1" dirty="0" smtClean="0"/>
          </a:p>
          <a:p>
            <a:r>
              <a:rPr lang="en-US" b="1" dirty="0" smtClean="0"/>
              <a:t>Key </a:t>
            </a:r>
            <a:r>
              <a:rPr lang="en-US" b="1" dirty="0" smtClean="0"/>
              <a:t>takeaways from the loan prediction process include:</a:t>
            </a:r>
          </a:p>
          <a:p>
            <a:endParaRPr lang="en-US" dirty="0"/>
          </a:p>
        </p:txBody>
      </p:sp>
      <p:sp>
        <p:nvSpPr>
          <p:cNvPr id="6" name="TextBox 5"/>
          <p:cNvSpPr txBox="1"/>
          <p:nvPr/>
        </p:nvSpPr>
        <p:spPr>
          <a:xfrm>
            <a:off x="5088194" y="3539613"/>
            <a:ext cx="5058697" cy="2585323"/>
          </a:xfrm>
          <a:prstGeom prst="rect">
            <a:avLst/>
          </a:prstGeom>
          <a:noFill/>
        </p:spPr>
        <p:txBody>
          <a:bodyPr wrap="square" rtlCol="0">
            <a:spAutoFit/>
          </a:bodyPr>
          <a:lstStyle/>
          <a:p>
            <a:pPr>
              <a:lnSpc>
                <a:spcPct val="150000"/>
              </a:lnSpc>
              <a:buFont typeface="Wingdings" pitchFamily="2" charset="2"/>
              <a:buChar char="v"/>
            </a:pPr>
            <a:r>
              <a:rPr lang="en-US" dirty="0" smtClean="0"/>
              <a:t>Data Quality Matters</a:t>
            </a:r>
          </a:p>
          <a:p>
            <a:pPr>
              <a:lnSpc>
                <a:spcPct val="150000"/>
              </a:lnSpc>
              <a:buFont typeface="Wingdings" pitchFamily="2" charset="2"/>
              <a:buChar char="v"/>
            </a:pPr>
            <a:r>
              <a:rPr lang="en-US" dirty="0" smtClean="0"/>
              <a:t>Feature Engineering Adds Value</a:t>
            </a:r>
          </a:p>
          <a:p>
            <a:pPr>
              <a:lnSpc>
                <a:spcPct val="150000"/>
              </a:lnSpc>
              <a:buFont typeface="Wingdings" pitchFamily="2" charset="2"/>
              <a:buChar char="v"/>
            </a:pPr>
            <a:r>
              <a:rPr lang="en-US" dirty="0" smtClean="0"/>
              <a:t>Model Selection and Evaluation</a:t>
            </a:r>
          </a:p>
          <a:p>
            <a:pPr>
              <a:lnSpc>
                <a:spcPct val="150000"/>
              </a:lnSpc>
              <a:buFont typeface="Wingdings" pitchFamily="2" charset="2"/>
              <a:buChar char="v"/>
            </a:pPr>
            <a:r>
              <a:rPr lang="en-US" dirty="0" smtClean="0"/>
              <a:t>Deployment and Monitoring</a:t>
            </a:r>
          </a:p>
          <a:p>
            <a:pPr>
              <a:lnSpc>
                <a:spcPct val="150000"/>
              </a:lnSpc>
              <a:buFont typeface="Wingdings" pitchFamily="2" charset="2"/>
              <a:buChar char="v"/>
            </a:pPr>
            <a:r>
              <a:rPr lang="en-US" dirty="0" smtClean="0"/>
              <a:t>Compliance and Ethics</a:t>
            </a:r>
          </a:p>
          <a:p>
            <a:pPr>
              <a:lnSpc>
                <a:spcPct val="150000"/>
              </a:lnSpc>
              <a:buFont typeface="Wingdings" pitchFamily="2" charset="2"/>
              <a:buChar char="v"/>
            </a:pPr>
            <a:r>
              <a:rPr lang="en-US" dirty="0" smtClean="0"/>
              <a:t>Documentation and </a:t>
            </a:r>
            <a:r>
              <a:rPr lang="en-US" dirty="0" smtClean="0"/>
              <a:t>Reporting</a:t>
            </a:r>
            <a:endParaRPr lang="en-US" dirty="0" smtClean="0"/>
          </a:p>
        </p:txBody>
      </p:sp>
    </p:spTree>
    <p:extLst>
      <p:ext uri="{BB962C8B-B14F-4D97-AF65-F5344CB8AC3E}">
        <p14:creationId xmlns:p14="http://schemas.microsoft.com/office/powerpoint/2010/main" xmlns="" val="3183315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
        <p:nvSpPr>
          <p:cNvPr id="4" name="TextBox 3"/>
          <p:cNvSpPr txBox="1"/>
          <p:nvPr/>
        </p:nvSpPr>
        <p:spPr>
          <a:xfrm>
            <a:off x="619432" y="1799303"/>
            <a:ext cx="11046542" cy="1200329"/>
          </a:xfrm>
          <a:prstGeom prst="rect">
            <a:avLst/>
          </a:prstGeom>
          <a:noFill/>
        </p:spPr>
        <p:txBody>
          <a:bodyPr wrap="square" rtlCol="0">
            <a:spAutoFit/>
          </a:bodyPr>
          <a:lstStyle/>
          <a:p>
            <a:pPr algn="just"/>
            <a:r>
              <a:rPr lang="en-US" dirty="0" smtClean="0"/>
              <a:t>                                                          The </a:t>
            </a:r>
            <a:r>
              <a:rPr lang="en-US" dirty="0" smtClean="0"/>
              <a:t>future scope of loan prediction systems is exciting and promising, driven by advancements in technology, data analytics, and machine learning. Here are some key areas of potential growth and development:</a:t>
            </a:r>
          </a:p>
          <a:p>
            <a:endParaRPr lang="en-US" dirty="0"/>
          </a:p>
        </p:txBody>
      </p:sp>
      <p:sp>
        <p:nvSpPr>
          <p:cNvPr id="6" name="TextBox 5"/>
          <p:cNvSpPr txBox="1"/>
          <p:nvPr/>
        </p:nvSpPr>
        <p:spPr>
          <a:xfrm>
            <a:off x="2787445" y="3076965"/>
            <a:ext cx="7506929" cy="3416320"/>
          </a:xfrm>
          <a:prstGeom prst="rect">
            <a:avLst/>
          </a:prstGeom>
          <a:noFill/>
        </p:spPr>
        <p:txBody>
          <a:bodyPr wrap="square" rtlCol="0">
            <a:spAutoFit/>
          </a:bodyPr>
          <a:lstStyle/>
          <a:p>
            <a:pPr>
              <a:lnSpc>
                <a:spcPct val="150000"/>
              </a:lnSpc>
              <a:buFont typeface="Wingdings" pitchFamily="2" charset="2"/>
              <a:buChar char="v"/>
            </a:pPr>
            <a:r>
              <a:rPr lang="en-US" dirty="0" smtClean="0"/>
              <a:t>Advanced Machine Learning Techniques</a:t>
            </a:r>
          </a:p>
          <a:p>
            <a:pPr>
              <a:lnSpc>
                <a:spcPct val="150000"/>
              </a:lnSpc>
              <a:buFont typeface="Wingdings" pitchFamily="2" charset="2"/>
              <a:buChar char="v"/>
            </a:pPr>
            <a:r>
              <a:rPr lang="en-US" dirty="0" smtClean="0"/>
              <a:t>Alternative Data Sources</a:t>
            </a:r>
          </a:p>
          <a:p>
            <a:pPr>
              <a:lnSpc>
                <a:spcPct val="150000"/>
              </a:lnSpc>
              <a:buFont typeface="Wingdings" pitchFamily="2" charset="2"/>
              <a:buChar char="v"/>
            </a:pPr>
            <a:r>
              <a:rPr lang="en-US" dirty="0" smtClean="0"/>
              <a:t>Explainable AI (XAI)</a:t>
            </a:r>
          </a:p>
          <a:p>
            <a:pPr>
              <a:lnSpc>
                <a:spcPct val="150000"/>
              </a:lnSpc>
              <a:buFont typeface="Wingdings" pitchFamily="2" charset="2"/>
              <a:buChar char="v"/>
            </a:pPr>
            <a:r>
              <a:rPr lang="en-US" dirty="0" smtClean="0"/>
              <a:t>Real-time Decision Making</a:t>
            </a:r>
          </a:p>
          <a:p>
            <a:pPr>
              <a:lnSpc>
                <a:spcPct val="150000"/>
              </a:lnSpc>
              <a:buFont typeface="Wingdings" pitchFamily="2" charset="2"/>
              <a:buChar char="v"/>
            </a:pPr>
            <a:r>
              <a:rPr lang="en-US" dirty="0" smtClean="0"/>
              <a:t>Automated Underwriting and Robotic Process Automation (RPA)</a:t>
            </a:r>
          </a:p>
          <a:p>
            <a:pPr>
              <a:lnSpc>
                <a:spcPct val="150000"/>
              </a:lnSpc>
              <a:buFont typeface="Wingdings" pitchFamily="2" charset="2"/>
              <a:buChar char="v"/>
            </a:pPr>
            <a:r>
              <a:rPr lang="en-US" dirty="0" smtClean="0"/>
              <a:t>Risk Segmentation and Personalization</a:t>
            </a:r>
          </a:p>
          <a:p>
            <a:pPr>
              <a:lnSpc>
                <a:spcPct val="150000"/>
              </a:lnSpc>
              <a:buFont typeface="Wingdings" pitchFamily="2" charset="2"/>
              <a:buChar char="v"/>
            </a:pPr>
            <a:r>
              <a:rPr lang="en-US" dirty="0" smtClean="0"/>
              <a:t>Ethical AI and Fairness</a:t>
            </a:r>
          </a:p>
          <a:p>
            <a:pPr>
              <a:lnSpc>
                <a:spcPct val="150000"/>
              </a:lnSpc>
              <a:buFont typeface="Wingdings" pitchFamily="2" charset="2"/>
              <a:buChar char="v"/>
            </a:pPr>
            <a:r>
              <a:rPr lang="en-US" dirty="0" smtClean="0"/>
              <a:t>Fraud Detection and </a:t>
            </a:r>
            <a:r>
              <a:rPr lang="en-US" dirty="0" smtClean="0"/>
              <a:t>Prevention</a:t>
            </a:r>
            <a:endParaRPr lang="en-US" dirty="0" smtClean="0"/>
          </a:p>
        </p:txBody>
      </p:sp>
    </p:spTree>
    <p:extLst>
      <p:ext uri="{BB962C8B-B14F-4D97-AF65-F5344CB8AC3E}">
        <p14:creationId xmlns:p14="http://schemas.microsoft.com/office/powerpoint/2010/main" xmlns="" val="614882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xmlns=""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 </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xmlns=""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7" name="TextBox 6"/>
          <p:cNvSpPr txBox="1"/>
          <p:nvPr/>
        </p:nvSpPr>
        <p:spPr>
          <a:xfrm>
            <a:off x="752168" y="1327364"/>
            <a:ext cx="10781071" cy="5493812"/>
          </a:xfrm>
          <a:prstGeom prst="rect">
            <a:avLst/>
          </a:prstGeom>
          <a:noFill/>
        </p:spPr>
        <p:txBody>
          <a:bodyPr wrap="square" rtlCol="0">
            <a:spAutoFit/>
          </a:bodyPr>
          <a:lstStyle/>
          <a:p>
            <a:pPr>
              <a:lnSpc>
                <a:spcPct val="150000"/>
              </a:lnSpc>
              <a:buFont typeface="Wingdings" pitchFamily="2" charset="2"/>
              <a:buChar char="ü"/>
            </a:pPr>
            <a:r>
              <a:rPr lang="en-US" b="1" dirty="0" smtClean="0"/>
              <a:t>UCI Machine Learning Repository</a:t>
            </a:r>
            <a:r>
              <a:rPr lang="en-US" dirty="0" smtClean="0"/>
              <a:t>: The UCI Machine Learning Repository is a collection of datasets that are commonly used for machine learning research. They may have loan-related datasets that you can use for analysis and modeling.</a:t>
            </a:r>
          </a:p>
          <a:p>
            <a:pPr>
              <a:lnSpc>
                <a:spcPct val="150000"/>
              </a:lnSpc>
              <a:buFont typeface="Wingdings" pitchFamily="2" charset="2"/>
              <a:buChar char="ü"/>
            </a:pPr>
            <a:r>
              <a:rPr lang="en-US" b="1" dirty="0" smtClean="0"/>
              <a:t>Research Papers</a:t>
            </a:r>
            <a:r>
              <a:rPr lang="en-US" dirty="0" smtClean="0"/>
              <a:t>: Academic databases like Google Scholar, IEEE </a:t>
            </a:r>
            <a:r>
              <a:rPr lang="en-US" dirty="0" err="1" smtClean="0"/>
              <a:t>Xplore</a:t>
            </a:r>
            <a:r>
              <a:rPr lang="en-US" dirty="0" smtClean="0"/>
              <a:t>, and ACM Digital Library contain research papers and studies related to loan prediction, credit risk assessment, and financial analytics. You can search for papers on topics such as "loan default prediction," "credit scoring models," or "machine learning in finance."</a:t>
            </a:r>
          </a:p>
          <a:p>
            <a:pPr>
              <a:lnSpc>
                <a:spcPct val="150000"/>
              </a:lnSpc>
              <a:buFont typeface="Wingdings" pitchFamily="2" charset="2"/>
              <a:buChar char="ü"/>
            </a:pPr>
            <a:r>
              <a:rPr lang="en-US" b="1" dirty="0" smtClean="0"/>
              <a:t>Online Courses and Tutorials</a:t>
            </a:r>
            <a:r>
              <a:rPr lang="en-US" dirty="0" smtClean="0"/>
              <a:t>: Platforms like </a:t>
            </a:r>
            <a:r>
              <a:rPr lang="en-US" dirty="0" err="1" smtClean="0"/>
              <a:t>Coursera</a:t>
            </a:r>
            <a:r>
              <a:rPr lang="en-US" dirty="0" smtClean="0"/>
              <a:t>, </a:t>
            </a:r>
            <a:r>
              <a:rPr lang="en-US" dirty="0" err="1" smtClean="0"/>
              <a:t>Udemy</a:t>
            </a:r>
            <a:r>
              <a:rPr lang="en-US" dirty="0" smtClean="0"/>
              <a:t>, and </a:t>
            </a:r>
            <a:r>
              <a:rPr lang="en-US" dirty="0" err="1" smtClean="0"/>
              <a:t>edX</a:t>
            </a:r>
            <a:r>
              <a:rPr lang="en-US" dirty="0" smtClean="0"/>
              <a:t> offer courses on machine learning, data science, and finance that may include modules or projects related to loan prediction. These courses often provide references, datasets, and practical guidance.</a:t>
            </a:r>
          </a:p>
          <a:p>
            <a:pPr>
              <a:lnSpc>
                <a:spcPct val="150000"/>
              </a:lnSpc>
              <a:buFont typeface="Wingdings" pitchFamily="2" charset="2"/>
              <a:buChar char="ü"/>
            </a:pPr>
            <a:r>
              <a:rPr lang="en-US" b="1" dirty="0" smtClean="0"/>
              <a:t>Books on Machine Learning and Finance</a:t>
            </a:r>
            <a:r>
              <a:rPr lang="en-US" dirty="0" smtClean="0"/>
              <a:t>: Books on machine learning and finance, such as "Hands-On Machine Learning for Algorithmic Trading" by Stefan Jansen or "Machine Learning for Finance" by Stefan J. </a:t>
            </a:r>
            <a:r>
              <a:rPr lang="en-US" dirty="0" err="1" smtClean="0"/>
              <a:t>Daroczi</a:t>
            </a:r>
            <a:r>
              <a:rPr lang="en-US" dirty="0" smtClean="0"/>
              <a:t>, may cover topics related to loan prediction and credit risk modeling</a:t>
            </a:r>
            <a:r>
              <a:rPr lang="en-US" dirty="0" smtClean="0"/>
              <a:t>.</a:t>
            </a:r>
            <a:endParaRPr lang="en-US" dirty="0" smtClean="0"/>
          </a:p>
        </p:txBody>
      </p:sp>
    </p:spTree>
    <p:extLst>
      <p:ext uri="{BB962C8B-B14F-4D97-AF65-F5344CB8AC3E}">
        <p14:creationId xmlns:p14="http://schemas.microsoft.com/office/powerpoint/2010/main" xmlns="" val="728950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xmlns=""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4" name="TextBox 3"/>
          <p:cNvSpPr txBox="1"/>
          <p:nvPr/>
        </p:nvSpPr>
        <p:spPr>
          <a:xfrm>
            <a:off x="457200" y="1961536"/>
            <a:ext cx="11488994" cy="2246769"/>
          </a:xfrm>
          <a:prstGeom prst="rect">
            <a:avLst/>
          </a:prstGeom>
          <a:noFill/>
        </p:spPr>
        <p:txBody>
          <a:bodyPr wrap="square" rtlCol="0">
            <a:spAutoFit/>
          </a:bodyPr>
          <a:lstStyle/>
          <a:p>
            <a:pPr algn="just"/>
            <a:r>
              <a:rPr lang="en-US" sz="2800" dirty="0" smtClean="0"/>
              <a:t>                                                                 The </a:t>
            </a:r>
            <a:r>
              <a:rPr lang="en-US" sz="2800" dirty="0" smtClean="0"/>
              <a:t>loan prediction problem involves predicting whether a loan applicant will default on their loan or not based on various factors such as their credit history, income, loan amount, loan term, employment status, and so on. It's a classic problem in the domain of credit risk assessment and financial analytics.</a:t>
            </a:r>
            <a:endParaRPr lang="en-US" sz="2800" dirty="0"/>
          </a:p>
        </p:txBody>
      </p:sp>
    </p:spTree>
    <p:extLst>
      <p:ext uri="{BB962C8B-B14F-4D97-AF65-F5344CB8AC3E}">
        <p14:creationId xmlns:p14="http://schemas.microsoft.com/office/powerpoint/2010/main" xmlns=""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Proposed Solution</a:t>
            </a:r>
            <a:endParaRPr lang="en-US" sz="4400"/>
          </a:p>
        </p:txBody>
      </p:sp>
      <p:sp>
        <p:nvSpPr>
          <p:cNvPr id="2" name="Content Placeholder 1">
            <a:extLst>
              <a:ext uri="{FF2B5EF4-FFF2-40B4-BE49-F238E27FC236}">
                <a16:creationId xmlns:a16="http://schemas.microsoft.com/office/drawing/2014/main" xmlns=""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05435" indent="-305435"/>
            <a:endParaRPr lang="en-IN" sz="1200" b="1" dirty="0">
              <a:latin typeface="Calibri"/>
              <a:cs typeface="Calibri"/>
            </a:endParaRPr>
          </a:p>
          <a:p>
            <a:pPr marL="0" indent="0">
              <a:buNone/>
            </a:pPr>
            <a:endParaRPr lang="en-IN" dirty="0"/>
          </a:p>
        </p:txBody>
      </p:sp>
      <p:sp>
        <p:nvSpPr>
          <p:cNvPr id="4" name="TextBox 3"/>
          <p:cNvSpPr txBox="1"/>
          <p:nvPr/>
        </p:nvSpPr>
        <p:spPr>
          <a:xfrm>
            <a:off x="560439" y="1120885"/>
            <a:ext cx="11135032" cy="5853910"/>
          </a:xfrm>
          <a:prstGeom prst="rect">
            <a:avLst/>
          </a:prstGeom>
          <a:noFill/>
        </p:spPr>
        <p:txBody>
          <a:bodyPr wrap="square" rtlCol="0">
            <a:spAutoFit/>
          </a:bodyPr>
          <a:lstStyle/>
          <a:p>
            <a:pPr>
              <a:lnSpc>
                <a:spcPct val="130000"/>
              </a:lnSpc>
              <a:buFont typeface="Wingdings" pitchFamily="2" charset="2"/>
              <a:buChar char="v"/>
            </a:pPr>
            <a:r>
              <a:rPr lang="en-US" b="1" dirty="0" smtClean="0"/>
              <a:t>Data Collection</a:t>
            </a:r>
            <a:r>
              <a:rPr lang="en-US" dirty="0" smtClean="0"/>
              <a:t>: Gather historical loan data including features such as applicant income, credit history, loan amount, loan term, employment status, etc. This dataset will serve as your training data.</a:t>
            </a:r>
          </a:p>
          <a:p>
            <a:pPr>
              <a:lnSpc>
                <a:spcPct val="130000"/>
              </a:lnSpc>
              <a:buFont typeface="Wingdings" pitchFamily="2" charset="2"/>
              <a:buChar char="v"/>
            </a:pPr>
            <a:r>
              <a:rPr lang="en-US" b="1" dirty="0" smtClean="0"/>
              <a:t>Data Preprocessing</a:t>
            </a:r>
            <a:r>
              <a:rPr lang="en-US" dirty="0" smtClean="0"/>
              <a:t>: Clean the data by handling missing values, encoding categorical variables, and scaling numerical features if necessary. You may also perform feature engineering to create new features that could improve prediction accuracy.</a:t>
            </a:r>
          </a:p>
          <a:p>
            <a:pPr>
              <a:lnSpc>
                <a:spcPct val="130000"/>
              </a:lnSpc>
              <a:buFont typeface="Wingdings" pitchFamily="2" charset="2"/>
              <a:buChar char="v"/>
            </a:pPr>
            <a:r>
              <a:rPr lang="en-US" b="1" dirty="0" smtClean="0"/>
              <a:t>Exploratory Data Analysis (EDA)</a:t>
            </a:r>
            <a:r>
              <a:rPr lang="en-US" dirty="0" smtClean="0"/>
              <a:t>: Analyze the data to understand patterns, correlations, and distributions. EDA helps in identifying important features and potential relationships between variables.</a:t>
            </a:r>
          </a:p>
          <a:p>
            <a:pPr>
              <a:lnSpc>
                <a:spcPct val="130000"/>
              </a:lnSpc>
              <a:buFont typeface="Wingdings" pitchFamily="2" charset="2"/>
              <a:buChar char="v"/>
            </a:pPr>
            <a:r>
              <a:rPr lang="en-US" b="1" dirty="0" smtClean="0"/>
              <a:t>Feature Selection</a:t>
            </a:r>
            <a:r>
              <a:rPr lang="en-US" dirty="0" smtClean="0"/>
              <a:t>: Use techniques like correlation analysis, feature importance from machine learning models, or domain knowledge to select the most relevant features for prediction.</a:t>
            </a:r>
          </a:p>
          <a:p>
            <a:pPr>
              <a:lnSpc>
                <a:spcPct val="130000"/>
              </a:lnSpc>
              <a:buFont typeface="Wingdings" pitchFamily="2" charset="2"/>
              <a:buChar char="v"/>
            </a:pPr>
            <a:r>
              <a:rPr lang="en-US" b="1" dirty="0" smtClean="0"/>
              <a:t>Model Selection</a:t>
            </a:r>
            <a:r>
              <a:rPr lang="en-US" dirty="0" smtClean="0"/>
              <a:t>: Choose appropriate machine learning algorithms for classification tasks such as Logistic Regression, Random Forest, Gradient Boosting, or Support Vector Machines (SVM). Consider ensemble methods for improved performance.</a:t>
            </a:r>
          </a:p>
          <a:p>
            <a:pPr>
              <a:lnSpc>
                <a:spcPct val="130000"/>
              </a:lnSpc>
              <a:buFont typeface="Wingdings" pitchFamily="2" charset="2"/>
              <a:buChar char="v"/>
            </a:pPr>
            <a:r>
              <a:rPr lang="en-US" b="1" dirty="0" smtClean="0"/>
              <a:t>Risk </a:t>
            </a:r>
            <a:r>
              <a:rPr lang="en-US" b="1" dirty="0" smtClean="0"/>
              <a:t>Assessment</a:t>
            </a:r>
            <a:r>
              <a:rPr lang="en-US" dirty="0" smtClean="0"/>
              <a:t>: Use the trained model to predict loan defaults for new loan applications. Set a threshold based on business requirements to classify applicants as high or low risk.</a:t>
            </a:r>
          </a:p>
          <a:p>
            <a:pPr>
              <a:lnSpc>
                <a:spcPct val="130000"/>
              </a:lnSpc>
              <a:buFont typeface="Wingdings" pitchFamily="2" charset="2"/>
              <a:buChar char="v"/>
            </a:pPr>
            <a:r>
              <a:rPr lang="en-US" b="1" dirty="0" smtClean="0"/>
              <a:t>Feedback Loop</a:t>
            </a:r>
            <a:r>
              <a:rPr lang="en-US" dirty="0" smtClean="0"/>
              <a:t>: Collect feedback on model predictions and performance from loan officers or users. Incorporate this feedback into model retraining and improvement cycles</a:t>
            </a:r>
            <a:r>
              <a:rPr lang="en-US" dirty="0" smtClean="0"/>
              <a:t>.</a:t>
            </a:r>
            <a:endParaRPr lang="en-US" dirty="0" smtClean="0"/>
          </a:p>
        </p:txBody>
      </p:sp>
    </p:spTree>
    <p:extLst>
      <p:ext uri="{BB962C8B-B14F-4D97-AF65-F5344CB8AC3E}">
        <p14:creationId xmlns:p14="http://schemas.microsoft.com/office/powerpoint/2010/main" xmlns=""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a:solidFill>
                  <a:schemeClr val="accent1"/>
                </a:solidFill>
                <a:latin typeface="Arial"/>
                <a:ea typeface="+mj-lt"/>
                <a:cs typeface="Arial"/>
              </a:rPr>
              <a:t>System  Approach</a:t>
            </a:r>
            <a:endParaRPr lang="en-US" sz="4400">
              <a:solidFill>
                <a:schemeClr val="accent1"/>
              </a:solidFill>
              <a:latin typeface="Calibri Light"/>
              <a:cs typeface="Calibri Light"/>
            </a:endParaRPr>
          </a:p>
        </p:txBody>
      </p:sp>
      <p:sp>
        <p:nvSpPr>
          <p:cNvPr id="4" name="TextBox 3"/>
          <p:cNvSpPr txBox="1"/>
          <p:nvPr/>
        </p:nvSpPr>
        <p:spPr>
          <a:xfrm>
            <a:off x="457201" y="1061883"/>
            <a:ext cx="11223522" cy="5493812"/>
          </a:xfrm>
          <a:prstGeom prst="rect">
            <a:avLst/>
          </a:prstGeom>
          <a:noFill/>
        </p:spPr>
        <p:txBody>
          <a:bodyPr wrap="square" rtlCol="0">
            <a:spAutoFit/>
          </a:bodyPr>
          <a:lstStyle/>
          <a:p>
            <a:pPr>
              <a:lnSpc>
                <a:spcPct val="130000"/>
              </a:lnSpc>
              <a:buFont typeface="Wingdings" pitchFamily="2" charset="2"/>
              <a:buChar char="Ø"/>
            </a:pPr>
            <a:r>
              <a:rPr lang="en-US" b="1" dirty="0" smtClean="0"/>
              <a:t>Define Objectives</a:t>
            </a:r>
            <a:r>
              <a:rPr lang="en-US" dirty="0" smtClean="0"/>
              <a:t>: Clearly outline the goals of the loan prediction system. Determine what you want to achieve, such as minimizing default risk, optimizing loan approval processes, or improving decision-making for loan officers.</a:t>
            </a:r>
          </a:p>
          <a:p>
            <a:pPr>
              <a:lnSpc>
                <a:spcPct val="130000"/>
              </a:lnSpc>
              <a:buFont typeface="Wingdings" pitchFamily="2" charset="2"/>
              <a:buChar char="Ø"/>
            </a:pPr>
            <a:r>
              <a:rPr lang="en-US" b="1" dirty="0" smtClean="0"/>
              <a:t>Exploratory </a:t>
            </a:r>
            <a:r>
              <a:rPr lang="en-US" b="1" dirty="0" smtClean="0"/>
              <a:t>Data Analysis (EDA)</a:t>
            </a:r>
            <a:r>
              <a:rPr lang="en-US" dirty="0" smtClean="0"/>
              <a:t>: Perform exploratory analysis to understand the distribution of features, identify correlations, detect patterns, and gain insights into the dataset. Visualization techniques like histograms, scatter plots, and correlation matrices can be useful here.</a:t>
            </a:r>
          </a:p>
          <a:p>
            <a:pPr>
              <a:lnSpc>
                <a:spcPct val="130000"/>
              </a:lnSpc>
              <a:buFont typeface="Wingdings" pitchFamily="2" charset="2"/>
              <a:buChar char="Ø"/>
            </a:pPr>
            <a:r>
              <a:rPr lang="en-US" b="1" dirty="0" smtClean="0"/>
              <a:t>Feature Engineering</a:t>
            </a:r>
            <a:r>
              <a:rPr lang="en-US" dirty="0" smtClean="0"/>
              <a:t>: Create new features or transform existing ones that might improve model performance. For example, derive features like debt-to-income ratio, loan-to-income ratio, or create bins for continuous variables.</a:t>
            </a:r>
          </a:p>
          <a:p>
            <a:pPr>
              <a:lnSpc>
                <a:spcPct val="130000"/>
              </a:lnSpc>
              <a:buFont typeface="Wingdings" pitchFamily="2" charset="2"/>
              <a:buChar char="Ø"/>
            </a:pPr>
            <a:r>
              <a:rPr lang="en-US" b="1" dirty="0" smtClean="0"/>
              <a:t>Split Data</a:t>
            </a:r>
            <a:r>
              <a:rPr lang="en-US" dirty="0" smtClean="0"/>
              <a:t>: Split the dataset into training, validation, and test sets. The training set is used for model training, the validation set for </a:t>
            </a:r>
            <a:r>
              <a:rPr lang="en-US" dirty="0" err="1" smtClean="0"/>
              <a:t>hyperparameter</a:t>
            </a:r>
            <a:r>
              <a:rPr lang="en-US" dirty="0" smtClean="0"/>
              <a:t> tuning and model selection, and the test set for final evaluation.</a:t>
            </a:r>
          </a:p>
          <a:p>
            <a:pPr>
              <a:lnSpc>
                <a:spcPct val="130000"/>
              </a:lnSpc>
              <a:buFont typeface="Wingdings" pitchFamily="2" charset="2"/>
              <a:buChar char="Ø"/>
            </a:pPr>
            <a:r>
              <a:rPr lang="en-US" b="1" dirty="0" smtClean="0"/>
              <a:t>Monitoring </a:t>
            </a:r>
            <a:r>
              <a:rPr lang="en-US" b="1" dirty="0" smtClean="0"/>
              <a:t>and Maintenance</a:t>
            </a:r>
            <a:r>
              <a:rPr lang="en-US" dirty="0" smtClean="0"/>
              <a:t>: Continuously monitor the model's performance in production to ensure it remains accurate and reliable. Collect feedback from loan officers or users and retrain/update the model periodically to adapt to changing trends or data drift.</a:t>
            </a:r>
          </a:p>
          <a:p>
            <a:pPr>
              <a:lnSpc>
                <a:spcPct val="130000"/>
              </a:lnSpc>
              <a:buFont typeface="Wingdings" pitchFamily="2" charset="2"/>
              <a:buChar char="Ø"/>
            </a:pPr>
            <a:r>
              <a:rPr lang="en-US" b="1" dirty="0" smtClean="0"/>
              <a:t>Compliance and Ethics</a:t>
            </a:r>
            <a:r>
              <a:rPr lang="en-US" dirty="0" smtClean="0"/>
              <a:t>: Ensure that the loan prediction system complies with legal regulations and ethical guidelines regarding data privacy, fairness, and transparency. Implement measures to prevent bias and discrimination in loan decisions</a:t>
            </a:r>
            <a:r>
              <a:rPr lang="en-US" dirty="0" smtClean="0"/>
              <a:t>.</a:t>
            </a:r>
            <a:endParaRPr lang="en-US" dirty="0" smtClean="0"/>
          </a:p>
        </p:txBody>
      </p:sp>
    </p:spTree>
    <p:extLst>
      <p:ext uri="{BB962C8B-B14F-4D97-AF65-F5344CB8AC3E}">
        <p14:creationId xmlns:p14="http://schemas.microsoft.com/office/powerpoint/2010/main" xmlns=""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Algorithm &amp; Deployment</a:t>
            </a:r>
            <a:endParaRPr lang="en-US" dirty="0"/>
          </a:p>
        </p:txBody>
      </p:sp>
      <p:sp>
        <p:nvSpPr>
          <p:cNvPr id="4" name="TextBox 3"/>
          <p:cNvSpPr txBox="1"/>
          <p:nvPr/>
        </p:nvSpPr>
        <p:spPr>
          <a:xfrm>
            <a:off x="589936" y="1165122"/>
            <a:ext cx="11400503" cy="5909310"/>
          </a:xfrm>
          <a:prstGeom prst="rect">
            <a:avLst/>
          </a:prstGeom>
          <a:noFill/>
        </p:spPr>
        <p:txBody>
          <a:bodyPr wrap="square" rtlCol="0">
            <a:spAutoFit/>
          </a:bodyPr>
          <a:lstStyle/>
          <a:p>
            <a:pPr algn="ctr"/>
            <a:r>
              <a:rPr lang="en-US" b="1" dirty="0" smtClean="0"/>
              <a:t>Algorithm </a:t>
            </a:r>
            <a:r>
              <a:rPr lang="en-US" b="1" dirty="0" smtClean="0"/>
              <a:t>Selection</a:t>
            </a:r>
            <a:endParaRPr lang="en-US" b="1" dirty="0" smtClean="0"/>
          </a:p>
          <a:p>
            <a:pPr>
              <a:buFont typeface="Wingdings" pitchFamily="2" charset="2"/>
              <a:buChar char="v"/>
            </a:pPr>
            <a:r>
              <a:rPr lang="en-US" b="1" dirty="0" smtClean="0"/>
              <a:t>Logistic Regression</a:t>
            </a:r>
            <a:r>
              <a:rPr lang="en-US" dirty="0" smtClean="0"/>
              <a:t>:</a:t>
            </a:r>
          </a:p>
          <a:p>
            <a:pPr lvl="1">
              <a:buFont typeface="Wingdings" pitchFamily="2" charset="2"/>
              <a:buChar char="v"/>
            </a:pPr>
            <a:r>
              <a:rPr lang="en-US" dirty="0" smtClean="0"/>
              <a:t>Suitable for binary classification tasks.</a:t>
            </a:r>
          </a:p>
          <a:p>
            <a:pPr lvl="1">
              <a:buFont typeface="Wingdings" pitchFamily="2" charset="2"/>
              <a:buChar char="v"/>
            </a:pPr>
            <a:r>
              <a:rPr lang="en-US" dirty="0" smtClean="0"/>
              <a:t>Interpretable and efficient for smaller datasets.</a:t>
            </a:r>
          </a:p>
          <a:p>
            <a:pPr lvl="1">
              <a:buFont typeface="Wingdings" pitchFamily="2" charset="2"/>
              <a:buChar char="v"/>
            </a:pPr>
            <a:r>
              <a:rPr lang="en-US" dirty="0" smtClean="0"/>
              <a:t>Assumes linear relationship between features and target variable.</a:t>
            </a:r>
          </a:p>
          <a:p>
            <a:pPr>
              <a:buFont typeface="Wingdings" pitchFamily="2" charset="2"/>
              <a:buChar char="v"/>
            </a:pPr>
            <a:r>
              <a:rPr lang="en-US" b="1" dirty="0" smtClean="0"/>
              <a:t>Random Forest</a:t>
            </a:r>
            <a:r>
              <a:rPr lang="en-US" dirty="0" smtClean="0"/>
              <a:t>:</a:t>
            </a:r>
          </a:p>
          <a:p>
            <a:pPr lvl="1">
              <a:buFont typeface="Wingdings" pitchFamily="2" charset="2"/>
              <a:buChar char="v"/>
            </a:pPr>
            <a:r>
              <a:rPr lang="en-US" dirty="0" smtClean="0"/>
              <a:t>Ensemble learning method that combines multiple decision trees.</a:t>
            </a:r>
          </a:p>
          <a:p>
            <a:pPr lvl="1">
              <a:buFont typeface="Wingdings" pitchFamily="2" charset="2"/>
              <a:buChar char="v"/>
            </a:pPr>
            <a:r>
              <a:rPr lang="en-US" dirty="0" smtClean="0"/>
              <a:t>Handles non-linearity and feature interactions well.</a:t>
            </a:r>
          </a:p>
          <a:p>
            <a:pPr lvl="1">
              <a:buFont typeface="Wingdings" pitchFamily="2" charset="2"/>
              <a:buChar char="v"/>
            </a:pPr>
            <a:r>
              <a:rPr lang="en-US" dirty="0" smtClean="0"/>
              <a:t>Can handle large datasets and is robust to outliers and noise.</a:t>
            </a:r>
          </a:p>
          <a:p>
            <a:pPr>
              <a:buFont typeface="Wingdings" pitchFamily="2" charset="2"/>
              <a:buChar char="v"/>
            </a:pPr>
            <a:r>
              <a:rPr lang="en-US" b="1" dirty="0" smtClean="0"/>
              <a:t>Gradient Boosting Machines (GBM)</a:t>
            </a:r>
            <a:r>
              <a:rPr lang="en-US" dirty="0" smtClean="0"/>
              <a:t>:</a:t>
            </a:r>
          </a:p>
          <a:p>
            <a:pPr lvl="1">
              <a:buFont typeface="Wingdings" pitchFamily="2" charset="2"/>
              <a:buChar char="v"/>
            </a:pPr>
            <a:r>
              <a:rPr lang="en-US" dirty="0" smtClean="0"/>
              <a:t>Builds trees sequentially, each correcting errors of the previous one.</a:t>
            </a:r>
          </a:p>
          <a:p>
            <a:pPr lvl="1">
              <a:buFont typeface="Wingdings" pitchFamily="2" charset="2"/>
              <a:buChar char="v"/>
            </a:pPr>
            <a:r>
              <a:rPr lang="en-US" dirty="0" smtClean="0"/>
              <a:t>Often provides high predictive accuracy.</a:t>
            </a:r>
          </a:p>
          <a:p>
            <a:pPr lvl="1">
              <a:buFont typeface="Wingdings" pitchFamily="2" charset="2"/>
              <a:buChar char="v"/>
            </a:pPr>
            <a:r>
              <a:rPr lang="en-US" dirty="0" smtClean="0"/>
              <a:t>Prone to </a:t>
            </a:r>
            <a:r>
              <a:rPr lang="en-US" dirty="0" err="1" smtClean="0"/>
              <a:t>overfitting</a:t>
            </a:r>
            <a:r>
              <a:rPr lang="en-US" dirty="0" smtClean="0"/>
              <a:t> if </a:t>
            </a:r>
            <a:r>
              <a:rPr lang="en-US" dirty="0" err="1" smtClean="0"/>
              <a:t>hyperparameters</a:t>
            </a:r>
            <a:r>
              <a:rPr lang="en-US" dirty="0" smtClean="0"/>
              <a:t> are not tuned properly.</a:t>
            </a:r>
          </a:p>
          <a:p>
            <a:pPr>
              <a:buFont typeface="Wingdings" pitchFamily="2" charset="2"/>
              <a:buChar char="v"/>
            </a:pPr>
            <a:r>
              <a:rPr lang="en-US" b="1" dirty="0" smtClean="0"/>
              <a:t>Support Vector Machines (SVM)</a:t>
            </a:r>
            <a:r>
              <a:rPr lang="en-US" dirty="0" smtClean="0"/>
              <a:t>:</a:t>
            </a:r>
          </a:p>
          <a:p>
            <a:pPr lvl="1">
              <a:buFont typeface="Wingdings" pitchFamily="2" charset="2"/>
              <a:buChar char="v"/>
            </a:pPr>
            <a:r>
              <a:rPr lang="en-US" dirty="0" smtClean="0"/>
              <a:t>Effective for binary classification, especially in high-dimensional spaces.</a:t>
            </a:r>
          </a:p>
          <a:p>
            <a:pPr lvl="1">
              <a:buFont typeface="Wingdings" pitchFamily="2" charset="2"/>
              <a:buChar char="v"/>
            </a:pPr>
            <a:r>
              <a:rPr lang="en-US" dirty="0" smtClean="0"/>
              <a:t>Finds the optimal </a:t>
            </a:r>
            <a:r>
              <a:rPr lang="en-US" dirty="0" err="1" smtClean="0"/>
              <a:t>hyperplane</a:t>
            </a:r>
            <a:r>
              <a:rPr lang="en-US" dirty="0" smtClean="0"/>
              <a:t> that best separates classes.</a:t>
            </a:r>
          </a:p>
          <a:p>
            <a:pPr lvl="1">
              <a:buFont typeface="Wingdings" pitchFamily="2" charset="2"/>
              <a:buChar char="v"/>
            </a:pPr>
            <a:r>
              <a:rPr lang="en-US" dirty="0" smtClean="0"/>
              <a:t>May require scaling of features and careful parameter tuning.</a:t>
            </a:r>
          </a:p>
          <a:p>
            <a:pPr>
              <a:buFont typeface="Wingdings" pitchFamily="2" charset="2"/>
              <a:buChar char="v"/>
            </a:pPr>
            <a:r>
              <a:rPr lang="en-US" b="1" dirty="0" smtClean="0"/>
              <a:t>Neural Networks</a:t>
            </a:r>
            <a:r>
              <a:rPr lang="en-US" dirty="0" smtClean="0"/>
              <a:t>:</a:t>
            </a:r>
          </a:p>
          <a:p>
            <a:pPr lvl="1">
              <a:buFont typeface="Wingdings" pitchFamily="2" charset="2"/>
              <a:buChar char="v"/>
            </a:pPr>
            <a:r>
              <a:rPr lang="en-US" dirty="0" smtClean="0"/>
              <a:t>Deep learning models capable of learning complex patterns.</a:t>
            </a:r>
          </a:p>
          <a:p>
            <a:pPr lvl="1">
              <a:buFont typeface="Wingdings" pitchFamily="2" charset="2"/>
              <a:buChar char="v"/>
            </a:pPr>
            <a:r>
              <a:rPr lang="en-US" dirty="0" smtClean="0"/>
              <a:t>Requires larger datasets and computational resources.</a:t>
            </a:r>
          </a:p>
          <a:p>
            <a:pPr>
              <a:buFont typeface="Wingdings" pitchFamily="2" charset="2"/>
              <a:buChar char="v"/>
            </a:pPr>
            <a:endParaRPr lang="en-US" dirty="0"/>
          </a:p>
        </p:txBody>
      </p:sp>
    </p:spTree>
    <p:extLst>
      <p:ext uri="{BB962C8B-B14F-4D97-AF65-F5344CB8AC3E}">
        <p14:creationId xmlns:p14="http://schemas.microsoft.com/office/powerpoint/2010/main" xmlns="" val="41545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451440"/>
            <a:ext cx="11029616" cy="530296"/>
          </a:xfrm>
        </p:spPr>
        <p:txBody>
          <a:bodyPr>
            <a:normAutofit/>
          </a:bodyPr>
          <a:lstStyle/>
          <a:p>
            <a:pPr algn="ctr"/>
            <a:r>
              <a:rPr lang="en-US" b="1" dirty="0" smtClean="0"/>
              <a:t>Deployment</a:t>
            </a:r>
            <a:endParaRPr lang="en-US" dirty="0"/>
          </a:p>
        </p:txBody>
      </p:sp>
      <p:sp>
        <p:nvSpPr>
          <p:cNvPr id="4" name="TextBox 3"/>
          <p:cNvSpPr txBox="1"/>
          <p:nvPr/>
        </p:nvSpPr>
        <p:spPr>
          <a:xfrm>
            <a:off x="737419" y="958667"/>
            <a:ext cx="10663084" cy="6186309"/>
          </a:xfrm>
          <a:prstGeom prst="rect">
            <a:avLst/>
          </a:prstGeom>
          <a:noFill/>
        </p:spPr>
        <p:txBody>
          <a:bodyPr wrap="square" rtlCol="0">
            <a:spAutoFit/>
          </a:bodyPr>
          <a:lstStyle/>
          <a:p>
            <a:pPr>
              <a:buFont typeface="Wingdings" pitchFamily="2" charset="2"/>
              <a:buChar char="v"/>
            </a:pPr>
            <a:r>
              <a:rPr lang="en-US" b="1" dirty="0" smtClean="0"/>
              <a:t>Model </a:t>
            </a:r>
            <a:r>
              <a:rPr lang="en-US" b="1" dirty="0" smtClean="0"/>
              <a:t>Training and Validation</a:t>
            </a:r>
            <a:r>
              <a:rPr lang="en-US" dirty="0" smtClean="0"/>
              <a:t>:</a:t>
            </a:r>
          </a:p>
          <a:p>
            <a:pPr lvl="1">
              <a:buFont typeface="Wingdings" pitchFamily="2" charset="2"/>
              <a:buChar char="v"/>
            </a:pPr>
            <a:r>
              <a:rPr lang="en-US" dirty="0" smtClean="0"/>
              <a:t>Train the selected algorithm on historical loan data.</a:t>
            </a:r>
          </a:p>
          <a:p>
            <a:pPr lvl="1">
              <a:buFont typeface="Wingdings" pitchFamily="2" charset="2"/>
              <a:buChar char="v"/>
            </a:pPr>
            <a:r>
              <a:rPr lang="en-US" dirty="0" smtClean="0"/>
              <a:t>Validate the model's performance using a separate validation dataset or through cross-validation.</a:t>
            </a:r>
          </a:p>
          <a:p>
            <a:pPr>
              <a:buFont typeface="Wingdings" pitchFamily="2" charset="2"/>
              <a:buChar char="v"/>
            </a:pPr>
            <a:r>
              <a:rPr lang="en-US" b="1" dirty="0" smtClean="0"/>
              <a:t>Model Serialization</a:t>
            </a:r>
            <a:r>
              <a:rPr lang="en-US" dirty="0" smtClean="0"/>
              <a:t>:</a:t>
            </a:r>
          </a:p>
          <a:p>
            <a:pPr lvl="1">
              <a:buFont typeface="Wingdings" pitchFamily="2" charset="2"/>
              <a:buChar char="v"/>
            </a:pPr>
            <a:r>
              <a:rPr lang="en-US" dirty="0" smtClean="0"/>
              <a:t>Serialize the trained model into a format that can be saved and loaded later, such as Pickle for Python models or ONNX for interoperability.</a:t>
            </a:r>
          </a:p>
          <a:p>
            <a:pPr>
              <a:buFont typeface="Wingdings" pitchFamily="2" charset="2"/>
              <a:buChar char="v"/>
            </a:pPr>
            <a:r>
              <a:rPr lang="en-US" b="1" dirty="0" smtClean="0"/>
              <a:t>API Development</a:t>
            </a:r>
            <a:r>
              <a:rPr lang="en-US" dirty="0" smtClean="0"/>
              <a:t>:</a:t>
            </a:r>
          </a:p>
          <a:p>
            <a:pPr lvl="1">
              <a:buFont typeface="Wingdings" pitchFamily="2" charset="2"/>
              <a:buChar char="v"/>
            </a:pPr>
            <a:r>
              <a:rPr lang="en-US" dirty="0" smtClean="0"/>
              <a:t>Develop an API (Application Programming Interface) to expose the model's prediction functionality. You can use frameworks like Flask or </a:t>
            </a:r>
            <a:r>
              <a:rPr lang="en-US" dirty="0" err="1" smtClean="0"/>
              <a:t>FastAPI</a:t>
            </a:r>
            <a:r>
              <a:rPr lang="en-US" dirty="0" smtClean="0"/>
              <a:t> for this purpose.</a:t>
            </a:r>
          </a:p>
          <a:p>
            <a:pPr>
              <a:buFont typeface="Wingdings" pitchFamily="2" charset="2"/>
              <a:buChar char="v"/>
            </a:pPr>
            <a:r>
              <a:rPr lang="en-US" b="1" dirty="0" smtClean="0"/>
              <a:t>Integration with Production Environment</a:t>
            </a:r>
            <a:r>
              <a:rPr lang="en-US" dirty="0" smtClean="0"/>
              <a:t>:</a:t>
            </a:r>
          </a:p>
          <a:p>
            <a:pPr lvl="1">
              <a:buFont typeface="Wingdings" pitchFamily="2" charset="2"/>
              <a:buChar char="v"/>
            </a:pPr>
            <a:r>
              <a:rPr lang="en-US" dirty="0" smtClean="0"/>
              <a:t>Integrate the API into your production environment, such as a web application or backend system.</a:t>
            </a:r>
          </a:p>
          <a:p>
            <a:pPr lvl="1">
              <a:buFont typeface="Wingdings" pitchFamily="2" charset="2"/>
              <a:buChar char="v"/>
            </a:pPr>
            <a:r>
              <a:rPr lang="en-US" dirty="0" smtClean="0"/>
              <a:t>Ensure security measures are in place to protect sensitive data and API endpoints.</a:t>
            </a:r>
          </a:p>
          <a:p>
            <a:pPr>
              <a:buFont typeface="Wingdings" pitchFamily="2" charset="2"/>
              <a:buChar char="v"/>
            </a:pPr>
            <a:r>
              <a:rPr lang="en-US" b="1" dirty="0" smtClean="0"/>
              <a:t>Scalability and Performance</a:t>
            </a:r>
            <a:r>
              <a:rPr lang="en-US" dirty="0" smtClean="0"/>
              <a:t>:</a:t>
            </a:r>
          </a:p>
          <a:p>
            <a:pPr lvl="1">
              <a:buFont typeface="Wingdings" pitchFamily="2" charset="2"/>
              <a:buChar char="v"/>
            </a:pPr>
            <a:r>
              <a:rPr lang="en-US" dirty="0" smtClean="0"/>
              <a:t>Optimize the deployed model for scalability and performance, especially if dealing with high request volumes.</a:t>
            </a:r>
          </a:p>
          <a:p>
            <a:pPr lvl="1">
              <a:buFont typeface="Wingdings" pitchFamily="2" charset="2"/>
              <a:buChar char="v"/>
            </a:pPr>
            <a:r>
              <a:rPr lang="en-US" dirty="0" smtClean="0"/>
              <a:t>Consider using cloud services like AWS Lambda, Google Cloud Functions, or </a:t>
            </a:r>
            <a:r>
              <a:rPr lang="en-US" dirty="0" err="1" smtClean="0"/>
              <a:t>Docker</a:t>
            </a:r>
            <a:r>
              <a:rPr lang="en-US" dirty="0" smtClean="0"/>
              <a:t> containers for deployment flexibility.</a:t>
            </a:r>
          </a:p>
          <a:p>
            <a:pPr>
              <a:buFont typeface="Wingdings" pitchFamily="2" charset="2"/>
              <a:buChar char="v"/>
            </a:pPr>
            <a:r>
              <a:rPr lang="en-US" b="1" dirty="0" smtClean="0"/>
              <a:t>Testing and Monitoring</a:t>
            </a:r>
            <a:r>
              <a:rPr lang="en-US" dirty="0" smtClean="0"/>
              <a:t>:</a:t>
            </a:r>
          </a:p>
          <a:p>
            <a:pPr lvl="1">
              <a:buFont typeface="Wingdings" pitchFamily="2" charset="2"/>
              <a:buChar char="v"/>
            </a:pPr>
            <a:r>
              <a:rPr lang="en-US" dirty="0" smtClean="0"/>
              <a:t>Conduct thorough testing to ensure the deployed model functions as expected.</a:t>
            </a:r>
          </a:p>
          <a:p>
            <a:pPr lvl="1">
              <a:buFont typeface="Wingdings" pitchFamily="2" charset="2"/>
              <a:buChar char="v"/>
            </a:pPr>
            <a:r>
              <a:rPr lang="en-US" dirty="0" smtClean="0"/>
              <a:t>Implement monitoring mechanisms to track model performance, data drift, and potential issues in real-time.</a:t>
            </a:r>
          </a:p>
          <a:p>
            <a:pPr>
              <a:buFont typeface="Wingdings" pitchFamily="2" charset="2"/>
              <a:buChar char="v"/>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a:t>
            </a:r>
            <a:endParaRPr lang="en-US"/>
          </a:p>
        </p:txBody>
      </p:sp>
      <p:pic>
        <p:nvPicPr>
          <p:cNvPr id="9" name="Picture 8" descr="Screenshot (232).png"/>
          <p:cNvPicPr>
            <a:picLocks noChangeAspect="1"/>
          </p:cNvPicPr>
          <p:nvPr/>
        </p:nvPicPr>
        <p:blipFill>
          <a:blip r:embed="rId2"/>
          <a:stretch>
            <a:fillRect/>
          </a:stretch>
        </p:blipFill>
        <p:spPr>
          <a:xfrm>
            <a:off x="715026" y="1142826"/>
            <a:ext cx="4338754" cy="2439358"/>
          </a:xfrm>
          <a:prstGeom prst="rect">
            <a:avLst/>
          </a:prstGeom>
        </p:spPr>
      </p:pic>
      <p:pic>
        <p:nvPicPr>
          <p:cNvPr id="10" name="Picture 9" descr="Screenshot (233).png"/>
          <p:cNvPicPr>
            <a:picLocks noChangeAspect="1"/>
          </p:cNvPicPr>
          <p:nvPr/>
        </p:nvPicPr>
        <p:blipFill>
          <a:blip r:embed="rId3"/>
          <a:stretch>
            <a:fillRect/>
          </a:stretch>
        </p:blipFill>
        <p:spPr>
          <a:xfrm>
            <a:off x="6897117" y="1189588"/>
            <a:ext cx="4338754" cy="2439358"/>
          </a:xfrm>
          <a:prstGeom prst="rect">
            <a:avLst/>
          </a:prstGeom>
        </p:spPr>
      </p:pic>
      <p:pic>
        <p:nvPicPr>
          <p:cNvPr id="11" name="Picture 10" descr="Screenshot (234).png"/>
          <p:cNvPicPr>
            <a:picLocks noChangeAspect="1"/>
          </p:cNvPicPr>
          <p:nvPr/>
        </p:nvPicPr>
        <p:blipFill>
          <a:blip r:embed="rId4"/>
          <a:stretch>
            <a:fillRect/>
          </a:stretch>
        </p:blipFill>
        <p:spPr>
          <a:xfrm>
            <a:off x="734807" y="3787820"/>
            <a:ext cx="4338754" cy="2439358"/>
          </a:xfrm>
          <a:prstGeom prst="rect">
            <a:avLst/>
          </a:prstGeom>
        </p:spPr>
      </p:pic>
      <p:pic>
        <p:nvPicPr>
          <p:cNvPr id="12" name="Picture 11" descr="Screenshot (235).png"/>
          <p:cNvPicPr>
            <a:picLocks noChangeAspect="1"/>
          </p:cNvPicPr>
          <p:nvPr/>
        </p:nvPicPr>
        <p:blipFill>
          <a:blip r:embed="rId5"/>
          <a:stretch>
            <a:fillRect/>
          </a:stretch>
        </p:blipFill>
        <p:spPr>
          <a:xfrm>
            <a:off x="6916898" y="3775588"/>
            <a:ext cx="4338754" cy="2439358"/>
          </a:xfrm>
          <a:prstGeom prst="rect">
            <a:avLst/>
          </a:prstGeom>
        </p:spPr>
      </p:pic>
    </p:spTree>
    <p:extLst>
      <p:ext uri="{BB962C8B-B14F-4D97-AF65-F5344CB8AC3E}">
        <p14:creationId xmlns:p14="http://schemas.microsoft.com/office/powerpoint/2010/main" xmlns="" val="148329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36).png"/>
          <p:cNvPicPr>
            <a:picLocks noChangeAspect="1"/>
          </p:cNvPicPr>
          <p:nvPr/>
        </p:nvPicPr>
        <p:blipFill>
          <a:blip r:embed="rId2"/>
          <a:stretch>
            <a:fillRect/>
          </a:stretch>
        </p:blipFill>
        <p:spPr>
          <a:xfrm>
            <a:off x="820877" y="779385"/>
            <a:ext cx="4749097" cy="2670063"/>
          </a:xfrm>
          <a:prstGeom prst="rect">
            <a:avLst/>
          </a:prstGeom>
        </p:spPr>
      </p:pic>
      <p:pic>
        <p:nvPicPr>
          <p:cNvPr id="3" name="Picture 2" descr="Screenshot (237).png"/>
          <p:cNvPicPr>
            <a:picLocks noChangeAspect="1"/>
          </p:cNvPicPr>
          <p:nvPr/>
        </p:nvPicPr>
        <p:blipFill>
          <a:blip r:embed="rId3"/>
          <a:stretch>
            <a:fillRect/>
          </a:stretch>
        </p:blipFill>
        <p:spPr>
          <a:xfrm>
            <a:off x="6796490" y="737657"/>
            <a:ext cx="4749097" cy="2670063"/>
          </a:xfrm>
          <a:prstGeom prst="rect">
            <a:avLst/>
          </a:prstGeom>
        </p:spPr>
      </p:pic>
      <p:pic>
        <p:nvPicPr>
          <p:cNvPr id="4" name="Picture 3" descr="Screenshot (238).png"/>
          <p:cNvPicPr>
            <a:picLocks noChangeAspect="1"/>
          </p:cNvPicPr>
          <p:nvPr/>
        </p:nvPicPr>
        <p:blipFill>
          <a:blip r:embed="rId4"/>
          <a:stretch>
            <a:fillRect/>
          </a:stretch>
        </p:blipFill>
        <p:spPr>
          <a:xfrm>
            <a:off x="796412" y="3630857"/>
            <a:ext cx="4749097" cy="2670063"/>
          </a:xfrm>
          <a:prstGeom prst="rect">
            <a:avLst/>
          </a:prstGeom>
        </p:spPr>
      </p:pic>
      <p:pic>
        <p:nvPicPr>
          <p:cNvPr id="5" name="Picture 4" descr="Screenshot (239).png"/>
          <p:cNvPicPr>
            <a:picLocks noChangeAspect="1"/>
          </p:cNvPicPr>
          <p:nvPr/>
        </p:nvPicPr>
        <p:blipFill>
          <a:blip r:embed="rId5"/>
          <a:stretch>
            <a:fillRect/>
          </a:stretch>
        </p:blipFill>
        <p:spPr>
          <a:xfrm>
            <a:off x="6801522" y="3559631"/>
            <a:ext cx="4749097" cy="2670063"/>
          </a:xfrm>
          <a:prstGeom prst="rect">
            <a:avLst/>
          </a:prstGeom>
        </p:spPr>
      </p:pic>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32</TotalTime>
  <Words>1276</Words>
  <Application>Microsoft Office PowerPoint</Application>
  <PresentationFormat>Custom</PresentationFormat>
  <Paragraphs>98</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DividendVTI</vt:lpstr>
      <vt:lpstr>Loan prediction</vt:lpstr>
      <vt:lpstr>OUTLINE</vt:lpstr>
      <vt:lpstr>Problem Statement</vt:lpstr>
      <vt:lpstr>Proposed Solution</vt:lpstr>
      <vt:lpstr>System  Approach</vt:lpstr>
      <vt:lpstr>Algorithm &amp; Deployment</vt:lpstr>
      <vt:lpstr>Deployment</vt:lpstr>
      <vt:lpstr>Result</vt:lpstr>
      <vt:lpstr>Slide 9</vt:lpstr>
      <vt:lpstr>Slide 10</vt:lpstr>
      <vt:lpstr>Slide 11</vt:lpstr>
      <vt:lpstr>Slide 12</vt:lpstr>
      <vt:lpstr>Slide 13</vt:lpstr>
      <vt:lpstr>Slide 14</vt:lpstr>
      <vt:lpstr>Slide 15</vt:lpstr>
      <vt:lpstr>Slide 16</vt:lpstr>
      <vt:lpstr>Slide 17</vt:lpstr>
      <vt:lpstr>Conclusion</vt:lpstr>
      <vt:lpstr>Slide 19</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sini bharath</cp:lastModifiedBy>
  <cp:revision>26</cp:revision>
  <dcterms:created xsi:type="dcterms:W3CDTF">2021-05-26T16:50:10Z</dcterms:created>
  <dcterms:modified xsi:type="dcterms:W3CDTF">2024-04-18T14:24:14Z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